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8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310" r:id="rId7"/>
    <p:sldId id="311" r:id="rId8"/>
    <p:sldId id="312" r:id="rId9"/>
    <p:sldId id="313" r:id="rId10"/>
    <p:sldId id="314" r:id="rId11"/>
    <p:sldId id="329" r:id="rId12"/>
    <p:sldId id="330" r:id="rId13"/>
    <p:sldId id="315" r:id="rId14"/>
    <p:sldId id="321" r:id="rId15"/>
    <p:sldId id="322" r:id="rId16"/>
    <p:sldId id="331" r:id="rId17"/>
    <p:sldId id="332" r:id="rId18"/>
    <p:sldId id="323" r:id="rId19"/>
    <p:sldId id="324" r:id="rId20"/>
    <p:sldId id="325" r:id="rId21"/>
    <p:sldId id="316" r:id="rId22"/>
    <p:sldId id="326" r:id="rId23"/>
    <p:sldId id="327" r:id="rId24"/>
    <p:sldId id="333" r:id="rId25"/>
    <p:sldId id="334" r:id="rId26"/>
    <p:sldId id="335" r:id="rId27"/>
    <p:sldId id="317" r:id="rId28"/>
    <p:sldId id="328" r:id="rId29"/>
    <p:sldId id="318" r:id="rId30"/>
    <p:sldId id="319" r:id="rId31"/>
    <p:sldId id="320" r:id="rId32"/>
    <p:sldId id="290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7D847EF5-E950-4A07-A5AA-C5ADA2CF22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9531" autoAdjust="0"/>
    <p:restoredTop sz="90000"/>
  </p:normalViewPr>
  <p:slideViewPr>
    <p:cSldViewPr snapToObjects="1">
      <p:cViewPr varScale="1">
        <p:scale>
          <a:sx n="100" d="100"/>
          <a:sy n="100" d="100"/>
        </p:scale>
        <p:origin x="102" y="114"/>
      </p:cViewPr>
      <p:guideLst>
        <p:guide orient="horz" pos="161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presProps" Target="presProps.xml"  /><Relationship Id="rId35" Type="http://schemas.openxmlformats.org/officeDocument/2006/relationships/viewProps" Target="viewProps.xml"  /><Relationship Id="rId36" Type="http://schemas.openxmlformats.org/officeDocument/2006/relationships/theme" Target="theme/theme1.xml"  /><Relationship Id="rId37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70e888b5_0_4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70e888b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70e888b5_0_4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70e888b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70e888b5_0_4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70e888b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70e888b5_0_4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70e888b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c5496bd49_0_59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8c5496bd49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d70e888b5_0_4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d70e888b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c5496bd49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c5496bd4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7.png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8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9.png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png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8.png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0.png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7.png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7.png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hyperlink" Target="http://bit.ly/2Tynxth" TargetMode="External" /><Relationship Id="rId4" Type="http://schemas.openxmlformats.org/officeDocument/2006/relationships/hyperlink" Target="http://bit.ly/2TyoMsr" TargetMode="External" /><Relationship Id="rId5" Type="http://schemas.openxmlformats.org/officeDocument/2006/relationships/hyperlink" Target="https://slack-redir.net/link?url=https%3A%2F%2Fwww.freepik.com%2F" TargetMode="External" /><Relationship Id="rId6" Type="http://schemas.openxmlformats.org/officeDocument/2006/relationships/hyperlink" Target="https://slack-redir.net/link?url=https%3A%2F%2Fstories.freepik.com%2F" TargetMode="External"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72075" y="1343675"/>
            <a:ext cx="4041900" cy="17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0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72075" y="3222175"/>
            <a:ext cx="3399900" cy="6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2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58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idx="2"/>
          </p:nvPr>
        </p:nvSpPr>
        <p:spPr>
          <a:xfrm>
            <a:off x="6595950" y="31532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idx="3"/>
          </p:nvPr>
        </p:nvSpPr>
        <p:spPr>
          <a:xfrm>
            <a:off x="1349250" y="31532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idx="4"/>
          </p:nvPr>
        </p:nvSpPr>
        <p:spPr>
          <a:xfrm>
            <a:off x="3972588" y="31532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title" idx="5"/>
          </p:nvPr>
        </p:nvSpPr>
        <p:spPr>
          <a:xfrm>
            <a:off x="6199350" y="3611400"/>
            <a:ext cx="1992000" cy="99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idx="6"/>
          </p:nvPr>
        </p:nvSpPr>
        <p:spPr>
          <a:xfrm>
            <a:off x="3576000" y="3611400"/>
            <a:ext cx="1992000" cy="99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 idx="7"/>
          </p:nvPr>
        </p:nvSpPr>
        <p:spPr>
          <a:xfrm>
            <a:off x="952650" y="3611400"/>
            <a:ext cx="1992000" cy="99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ctrTitle"/>
          </p:nvPr>
        </p:nvSpPr>
        <p:spPr>
          <a:xfrm>
            <a:off x="4931400" y="681813"/>
            <a:ext cx="3492600" cy="26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40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ubTitle" idx="1"/>
          </p:nvPr>
        </p:nvSpPr>
        <p:spPr>
          <a:xfrm>
            <a:off x="5024100" y="3517275"/>
            <a:ext cx="3399900" cy="94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0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2"/>
          <p:cNvSpPr/>
          <p:nvPr/>
        </p:nvSpPr>
        <p:spPr>
          <a:xfrm>
            <a:off x="720000" y="1215600"/>
            <a:ext cx="3852000" cy="2712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720000" y="1230600"/>
            <a:ext cx="3479100" cy="26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0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3832200" y="540000"/>
            <a:ext cx="45918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2528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68000" y="1663300"/>
            <a:ext cx="2808000" cy="75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2830800" y="2647986"/>
            <a:ext cx="3482400" cy="8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4800900" y="3111588"/>
            <a:ext cx="3157800" cy="3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title" idx="2"/>
          </p:nvPr>
        </p:nvSpPr>
        <p:spPr>
          <a:xfrm>
            <a:off x="4800900" y="1686922"/>
            <a:ext cx="3157800" cy="12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2684850" y="1188000"/>
            <a:ext cx="3774300" cy="185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title" idx="2"/>
          </p:nvPr>
        </p:nvSpPr>
        <p:spPr>
          <a:xfrm>
            <a:off x="2963550" y="3046500"/>
            <a:ext cx="3216900" cy="9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720000" y="1677675"/>
            <a:ext cx="7704000" cy="292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 sz="12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6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 idx="2"/>
          </p:nvPr>
        </p:nvSpPr>
        <p:spPr>
          <a:xfrm>
            <a:off x="5685450" y="3292975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title" idx="3"/>
          </p:nvPr>
        </p:nvSpPr>
        <p:spPr>
          <a:xfrm>
            <a:off x="1804975" y="3292975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title" idx="4"/>
          </p:nvPr>
        </p:nvSpPr>
        <p:spPr>
          <a:xfrm>
            <a:off x="5685454" y="2019325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title" idx="5"/>
          </p:nvPr>
        </p:nvSpPr>
        <p:spPr>
          <a:xfrm>
            <a:off x="5685450" y="3751100"/>
            <a:ext cx="1992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title" idx="6"/>
          </p:nvPr>
        </p:nvSpPr>
        <p:spPr>
          <a:xfrm>
            <a:off x="5685450" y="2477450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 idx="7"/>
          </p:nvPr>
        </p:nvSpPr>
        <p:spPr>
          <a:xfrm>
            <a:off x="1804975" y="3751100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title" idx="8"/>
          </p:nvPr>
        </p:nvSpPr>
        <p:spPr>
          <a:xfrm>
            <a:off x="1804975" y="2019313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 idx="9"/>
          </p:nvPr>
        </p:nvSpPr>
        <p:spPr>
          <a:xfrm>
            <a:off x="1804975" y="2477438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2737500" y="2132988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ubTitle" idx="1"/>
          </p:nvPr>
        </p:nvSpPr>
        <p:spPr>
          <a:xfrm>
            <a:off x="2687250" y="3786075"/>
            <a:ext cx="37695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title" idx="2" hasCustomPrompt="1"/>
          </p:nvPr>
        </p:nvSpPr>
        <p:spPr>
          <a:xfrm>
            <a:off x="3676950" y="912963"/>
            <a:ext cx="17901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title" hasCustomPrompt="1"/>
          </p:nvPr>
        </p:nvSpPr>
        <p:spPr>
          <a:xfrm>
            <a:off x="2223150" y="1907700"/>
            <a:ext cx="4697700" cy="85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1"/>
          </p:nvPr>
        </p:nvSpPr>
        <p:spPr>
          <a:xfrm>
            <a:off x="2492700" y="2843688"/>
            <a:ext cx="4158600" cy="39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>
            <a:spLocks noGrp="1"/>
          </p:cNvSpPr>
          <p:nvPr>
            <p:ph type="title" hasCustomPrompt="1"/>
          </p:nvPr>
        </p:nvSpPr>
        <p:spPr>
          <a:xfrm>
            <a:off x="2223150" y="540000"/>
            <a:ext cx="4697700" cy="86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4" name="Google Shape;104;p25"/>
          <p:cNvSpPr txBox="1">
            <a:spLocks noGrp="1"/>
          </p:cNvSpPr>
          <p:nvPr>
            <p:ph type="title" idx="2"/>
          </p:nvPr>
        </p:nvSpPr>
        <p:spPr>
          <a:xfrm>
            <a:off x="2340600" y="1408500"/>
            <a:ext cx="4462800" cy="33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title" idx="3" hasCustomPrompt="1"/>
          </p:nvPr>
        </p:nvSpPr>
        <p:spPr>
          <a:xfrm>
            <a:off x="2223150" y="1971750"/>
            <a:ext cx="4697700" cy="86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6" name="Google Shape;106;p25"/>
          <p:cNvSpPr txBox="1">
            <a:spLocks noGrp="1"/>
          </p:cNvSpPr>
          <p:nvPr>
            <p:ph type="title" idx="4"/>
          </p:nvPr>
        </p:nvSpPr>
        <p:spPr>
          <a:xfrm>
            <a:off x="2340600" y="2840250"/>
            <a:ext cx="4462800" cy="33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title" idx="5" hasCustomPrompt="1"/>
          </p:nvPr>
        </p:nvSpPr>
        <p:spPr>
          <a:xfrm>
            <a:off x="2223150" y="3403500"/>
            <a:ext cx="4697700" cy="86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8" name="Google Shape;108;p25"/>
          <p:cNvSpPr txBox="1">
            <a:spLocks noGrp="1"/>
          </p:cNvSpPr>
          <p:nvPr>
            <p:ph type="title" idx="6"/>
          </p:nvPr>
        </p:nvSpPr>
        <p:spPr>
          <a:xfrm>
            <a:off x="2340600" y="4272000"/>
            <a:ext cx="4462800" cy="33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4571150" y="540000"/>
            <a:ext cx="38526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title" idx="2"/>
          </p:nvPr>
        </p:nvSpPr>
        <p:spPr>
          <a:xfrm>
            <a:off x="6630300" y="3718488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title" idx="3"/>
          </p:nvPr>
        </p:nvSpPr>
        <p:spPr>
          <a:xfrm>
            <a:off x="3774300" y="3718488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title" idx="4"/>
          </p:nvPr>
        </p:nvSpPr>
        <p:spPr>
          <a:xfrm>
            <a:off x="6630304" y="2172175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title" idx="5"/>
          </p:nvPr>
        </p:nvSpPr>
        <p:spPr>
          <a:xfrm>
            <a:off x="6432000" y="4059900"/>
            <a:ext cx="1992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title" idx="6"/>
          </p:nvPr>
        </p:nvSpPr>
        <p:spPr>
          <a:xfrm>
            <a:off x="6432000" y="2513588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title" idx="7"/>
          </p:nvPr>
        </p:nvSpPr>
        <p:spPr>
          <a:xfrm>
            <a:off x="3576000" y="4059900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8"/>
          </p:nvPr>
        </p:nvSpPr>
        <p:spPr>
          <a:xfrm>
            <a:off x="3774300" y="2172163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title" idx="9"/>
          </p:nvPr>
        </p:nvSpPr>
        <p:spPr>
          <a:xfrm>
            <a:off x="3576000" y="2513575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13"/>
          </p:nvPr>
        </p:nvSpPr>
        <p:spPr>
          <a:xfrm>
            <a:off x="918300" y="3718488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title" idx="14"/>
          </p:nvPr>
        </p:nvSpPr>
        <p:spPr>
          <a:xfrm>
            <a:off x="720000" y="4059900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15"/>
          </p:nvPr>
        </p:nvSpPr>
        <p:spPr>
          <a:xfrm>
            <a:off x="918300" y="2172163"/>
            <a:ext cx="15954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title" idx="16"/>
          </p:nvPr>
        </p:nvSpPr>
        <p:spPr>
          <a:xfrm>
            <a:off x="720000" y="2513575"/>
            <a:ext cx="1992000" cy="54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720000" y="1554750"/>
            <a:ext cx="1777800" cy="101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title" idx="2"/>
          </p:nvPr>
        </p:nvSpPr>
        <p:spPr>
          <a:xfrm>
            <a:off x="720000" y="2571750"/>
            <a:ext cx="2323800" cy="12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>
            <a:spLocks noGrp="1"/>
          </p:cNvSpPr>
          <p:nvPr>
            <p:ph type="title"/>
          </p:nvPr>
        </p:nvSpPr>
        <p:spPr>
          <a:xfrm>
            <a:off x="6646200" y="1554750"/>
            <a:ext cx="1777800" cy="101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2"/>
          </p:nvPr>
        </p:nvSpPr>
        <p:spPr>
          <a:xfrm>
            <a:off x="6100200" y="2571750"/>
            <a:ext cx="2323800" cy="12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 Design 3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>
            <a:spLocks noGrp="1"/>
          </p:cNvSpPr>
          <p:nvPr>
            <p:ph type="title"/>
          </p:nvPr>
        </p:nvSpPr>
        <p:spPr>
          <a:xfrm>
            <a:off x="4571150" y="540000"/>
            <a:ext cx="38526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>
            <a:spLocks noGrp="1"/>
          </p:cNvSpPr>
          <p:nvPr>
            <p:ph type="title"/>
          </p:nvPr>
        </p:nvSpPr>
        <p:spPr>
          <a:xfrm>
            <a:off x="3410100" y="540000"/>
            <a:ext cx="2323800" cy="76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latin typeface="Assistant"/>
                <a:ea typeface="Assistant"/>
                <a:cs typeface="Assistant"/>
                <a:sym typeface="Assistan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title" idx="2"/>
          </p:nvPr>
        </p:nvSpPr>
        <p:spPr>
          <a:xfrm>
            <a:off x="3363750" y="1938850"/>
            <a:ext cx="2416500" cy="15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34" name="Google Shape;134;p30"/>
          <p:cNvSpPr txBox="1"/>
          <p:nvPr/>
        </p:nvSpPr>
        <p:spPr>
          <a:xfrm>
            <a:off x="2422200" y="3596550"/>
            <a:ext cx="4299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5B3B6"/>
                </a:solidFill>
                <a:latin typeface="Assistant"/>
                <a:ea typeface="Assistant"/>
                <a:cs typeface="Assistant"/>
                <a:sym typeface="Assistant"/>
              </a:rPr>
              <a:t>CREDITS: </a:t>
            </a:r>
            <a:r>
              <a:rPr lang="en" sz="1200">
                <a:solidFill>
                  <a:srgbClr val="65B3B6"/>
                </a:solidFill>
                <a:latin typeface="Assistant"/>
                <a:ea typeface="Assistant"/>
                <a:cs typeface="Assistant"/>
                <a:sym typeface="Assistant"/>
              </a:rPr>
              <a:t>This presentation template was created by </a:t>
            </a:r>
            <a:r>
              <a:rPr lang="en" sz="1200" b="1">
                <a:solidFill>
                  <a:srgbClr val="65B3B6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65B3B6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</a:t>
            </a:r>
            <a:r>
              <a:rPr lang="en" sz="1200" b="1">
                <a:solidFill>
                  <a:srgbClr val="65B3B6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sz="1200" b="1">
                <a:solidFill>
                  <a:srgbClr val="65B3B6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65B3B6"/>
                </a:solidFill>
                <a:latin typeface="Assistant"/>
                <a:ea typeface="Assistant"/>
                <a:cs typeface="Assistant"/>
                <a:sym typeface="Assistant"/>
              </a:rPr>
              <a:t>, infographics &amp; images by </a:t>
            </a:r>
            <a:r>
              <a:rPr lang="en" sz="1200" b="1">
                <a:solidFill>
                  <a:srgbClr val="65B3B6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65B3B6"/>
                </a:solidFill>
                <a:latin typeface="Assistant"/>
                <a:ea typeface="Assistant"/>
                <a:cs typeface="Assistant"/>
                <a:sym typeface="Assistant"/>
              </a:rPr>
              <a:t> and illustrations by </a:t>
            </a:r>
            <a:r>
              <a:rPr lang="en" sz="1200" b="1">
                <a:solidFill>
                  <a:srgbClr val="65B3B6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r>
              <a:rPr lang="en" sz="1200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endParaRPr sz="1200" b="1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title" idx="2"/>
          </p:nvPr>
        </p:nvSpPr>
        <p:spPr>
          <a:xfrm>
            <a:off x="5711525" y="1757900"/>
            <a:ext cx="21090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 idx="3"/>
          </p:nvPr>
        </p:nvSpPr>
        <p:spPr>
          <a:xfrm>
            <a:off x="5711525" y="2115250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 idx="4" hasCustomPrompt="1"/>
          </p:nvPr>
        </p:nvSpPr>
        <p:spPr>
          <a:xfrm>
            <a:off x="4893100" y="1962000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5"/>
          </p:nvPr>
        </p:nvSpPr>
        <p:spPr>
          <a:xfrm>
            <a:off x="5711525" y="3227825"/>
            <a:ext cx="21090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6"/>
          </p:nvPr>
        </p:nvSpPr>
        <p:spPr>
          <a:xfrm>
            <a:off x="5711525" y="3603575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7" hasCustomPrompt="1"/>
          </p:nvPr>
        </p:nvSpPr>
        <p:spPr>
          <a:xfrm>
            <a:off x="4893100" y="3448638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8"/>
          </p:nvPr>
        </p:nvSpPr>
        <p:spPr>
          <a:xfrm>
            <a:off x="2144600" y="1757900"/>
            <a:ext cx="21555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9"/>
          </p:nvPr>
        </p:nvSpPr>
        <p:spPr>
          <a:xfrm>
            <a:off x="2144600" y="2133650"/>
            <a:ext cx="21555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13" hasCustomPrompt="1"/>
          </p:nvPr>
        </p:nvSpPr>
        <p:spPr>
          <a:xfrm>
            <a:off x="1323475" y="1962000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14"/>
          </p:nvPr>
        </p:nvSpPr>
        <p:spPr>
          <a:xfrm>
            <a:off x="2144600" y="3207575"/>
            <a:ext cx="2109000" cy="3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5"/>
          </p:nvPr>
        </p:nvSpPr>
        <p:spPr>
          <a:xfrm>
            <a:off x="2144600" y="3603575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6" hasCustomPrompt="1"/>
          </p:nvPr>
        </p:nvSpPr>
        <p:spPr>
          <a:xfrm>
            <a:off x="1323475" y="3448638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85300" y="1707225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2"/>
          </p:nvPr>
        </p:nvSpPr>
        <p:spPr>
          <a:xfrm>
            <a:off x="1185325" y="2394363"/>
            <a:ext cx="3054000" cy="104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48450" y="2132988"/>
            <a:ext cx="3669000" cy="14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948450" y="3786075"/>
            <a:ext cx="37695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 hasCustomPrompt="1"/>
          </p:nvPr>
        </p:nvSpPr>
        <p:spPr>
          <a:xfrm>
            <a:off x="948450" y="912975"/>
            <a:ext cx="748500" cy="89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 b="1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720000" y="1969000"/>
            <a:ext cx="6392400" cy="259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720000" y="1969000"/>
            <a:ext cx="6392400" cy="259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AND_BOD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720000" y="1758025"/>
            <a:ext cx="3386700" cy="28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marR="508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5037300" y="1758025"/>
            <a:ext cx="3386700" cy="28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9513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946025" y="3533100"/>
            <a:ext cx="3139500" cy="10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5058450" y="3533100"/>
            <a:ext cx="3139500" cy="10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title" idx="3"/>
          </p:nvPr>
        </p:nvSpPr>
        <p:spPr>
          <a:xfrm>
            <a:off x="6028813" y="30400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 idx="4"/>
          </p:nvPr>
        </p:nvSpPr>
        <p:spPr>
          <a:xfrm>
            <a:off x="1916388" y="3040063"/>
            <a:ext cx="1198800" cy="34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rgbClr val="20C8C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slideLayout" Target="../slideLayouts/slideLayout22.xml"  /><Relationship Id="rId23" Type="http://schemas.openxmlformats.org/officeDocument/2006/relationships/slideLayout" Target="../slideLayouts/slideLayout23.xml"  /><Relationship Id="rId24" Type="http://schemas.openxmlformats.org/officeDocument/2006/relationships/slideLayout" Target="../slideLayouts/slideLayout24.xml"  /><Relationship Id="rId25" Type="http://schemas.openxmlformats.org/officeDocument/2006/relationships/slideLayout" Target="../slideLayouts/slideLayout25.xml"  /><Relationship Id="rId26" Type="http://schemas.openxmlformats.org/officeDocument/2006/relationships/slideLayout" Target="../slideLayouts/slideLayout26.xml"  /><Relationship Id="rId27" Type="http://schemas.openxmlformats.org/officeDocument/2006/relationships/slideLayout" Target="../slideLayouts/slideLayout27.xml"  /><Relationship Id="rId28" Type="http://schemas.openxmlformats.org/officeDocument/2006/relationships/slideLayout" Target="../slideLayouts/slideLayout28.xml"  /><Relationship Id="rId29" Type="http://schemas.openxmlformats.org/officeDocument/2006/relationships/slideLayout" Target="../slideLayouts/slideLayout29.xml"  /><Relationship Id="rId3" Type="http://schemas.openxmlformats.org/officeDocument/2006/relationships/slideLayout" Target="../slideLayouts/slideLayout3.xml"  /><Relationship Id="rId30" Type="http://schemas.openxmlformats.org/officeDocument/2006/relationships/slideLayout" Target="../slideLayouts/slideLayout30.xml"  /><Relationship Id="rId31" Type="http://schemas.openxmlformats.org/officeDocument/2006/relationships/slideLayout" Target="../slideLayouts/slideLayout31.xml"  /><Relationship Id="rId32" Type="http://schemas.openxmlformats.org/officeDocument/2006/relationships/theme" Target="../theme/theme1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62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17600"/>
            <a:ext cx="77040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1.png"  /><Relationship Id="rId4" Type="http://schemas.openxmlformats.org/officeDocument/2006/relationships/image" Target="../media/image16.png"  /><Relationship Id="rId5" Type="http://schemas.openxmlformats.org/officeDocument/2006/relationships/image" Target="../media/image1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7.png"  /><Relationship Id="rId4" Type="http://schemas.openxmlformats.org/officeDocument/2006/relationships/image" Target="../media/image18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19.jpeg"  /><Relationship Id="rId4" Type="http://schemas.openxmlformats.org/officeDocument/2006/relationships/image" Target="../media/image20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8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1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1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1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1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24.png"  /></Relationships>
</file>

<file path=ppt/slides/_rels/slide28.xml.rels><?xml version="1.0" encoding="UTF-8" standalone="yes" ?><Relationships xmlns="http://schemas.openxmlformats.org/package/2006/relationships"><Relationship Id="rId1" Type="http://schemas.microsoft.com/office/2007/relationships/media" Target="file:///C:\Users\knuser\Desktop\&#44032;&#51592;&#50500;&#51312;_&#48156;&#54364;&#51088;&#47308;_v1.0.0\&#49892;&#54665;%20&#45433;&#54868;%20&#54200;&#51665;&#48376;_v1.0.0.mp4" TargetMode="External" /><Relationship Id="rId2" Type="http://schemas.openxmlformats.org/officeDocument/2006/relationships/video" Target="file:///C:\Users\knuser\Desktop\&#44032;&#51592;&#50500;&#51312;_&#48156;&#54364;&#51088;&#47308;_v1.0.0\&#49892;&#54665;%20&#45433;&#54868;%20&#54200;&#51665;&#48376;_v1.0.0.mp4" TargetMode="External" /><Relationship Id="rId3" Type="http://schemas.openxmlformats.org/officeDocument/2006/relationships/slideLayout" Target="../slideLayouts/slideLayout21.xml"  /><Relationship Id="rId4" Type="http://schemas.openxmlformats.org/officeDocument/2006/relationships/notesSlide" Target="../notesSlides/notesSlide28.xml"  /><Relationship Id="rId5" Type="http://schemas.openxmlformats.org/officeDocument/2006/relationships/image" Target="../media/image2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2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notesSlide" Target="../notesSlides/notesSlide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notesSlide" Target="../notesSlides/notesSlide30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9.xml"  /><Relationship Id="rId2" Type="http://schemas.openxmlformats.org/officeDocument/2006/relationships/notesSlide" Target="../notesSlides/notesSlide3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1.xml"  /><Relationship Id="rId2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직사각형 149"/>
          <p:cNvSpPr/>
          <p:nvPr/>
        </p:nvSpPr>
        <p:spPr>
          <a:xfrm>
            <a:off x="0" y="1046275"/>
            <a:ext cx="9144000" cy="179700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5" name="Google Shape;145;p35"/>
          <p:cNvSpPr txBox="1">
            <a:spLocks noGrp="1"/>
          </p:cNvSpPr>
          <p:nvPr>
            <p:ph type="ctrTitle" idx="0"/>
          </p:nvPr>
        </p:nvSpPr>
        <p:spPr>
          <a:xfrm>
            <a:off x="1019675" y="1046275"/>
            <a:ext cx="6864739" cy="17970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latin typeface="한컴 고딕"/>
                <a:ea typeface="한컴 고딕"/>
              </a:rPr>
              <a:t>졸업 프로젝트</a:t>
            </a:r>
            <a:endParaRPr lang="ko-KR" altLang="en-US">
              <a:latin typeface="한컴 고딕"/>
              <a:ea typeface="한컴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rgbClr val="20c8c8"/>
                </a:solidFill>
                <a:latin typeface="한컴 고딕"/>
                <a:ea typeface="한컴 고딕"/>
              </a:rPr>
              <a:t>최종 발표 프레젠테이션</a:t>
            </a:r>
            <a:endParaRPr lang="ko-KR" altLang="en-US">
              <a:solidFill>
                <a:srgbClr val="20c8c8"/>
              </a:solidFill>
              <a:latin typeface="한컴 고딕"/>
            </a:endParaRPr>
          </a:p>
        </p:txBody>
      </p:sp>
      <p:sp>
        <p:nvSpPr>
          <p:cNvPr id="146" name="Google Shape;146;p35"/>
          <p:cNvSpPr txBox="1">
            <a:spLocks noGrp="1"/>
          </p:cNvSpPr>
          <p:nvPr>
            <p:ph type="subTitle" idx="1"/>
          </p:nvPr>
        </p:nvSpPr>
        <p:spPr>
          <a:xfrm>
            <a:off x="1019675" y="2924776"/>
            <a:ext cx="4704469" cy="6657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>
                <a:solidFill>
                  <a:schemeClr val="lt1"/>
                </a:solidFill>
                <a:latin typeface="한컴 고딕"/>
                <a:ea typeface="한컴 고딕"/>
              </a:rPr>
              <a:t>조명 </a:t>
            </a:r>
            <a:r>
              <a:rPr lang="en-US" altLang="ko-KR" b="1">
                <a:solidFill>
                  <a:schemeClr val="lt1"/>
                </a:solidFill>
                <a:latin typeface="한컴 고딕"/>
                <a:ea typeface="한컴 고딕"/>
              </a:rPr>
              <a:t>:</a:t>
            </a:r>
            <a:r>
              <a:rPr lang="ko-KR" altLang="en-US" b="1">
                <a:solidFill>
                  <a:schemeClr val="lt1"/>
                </a:solidFill>
                <a:latin typeface="한컴 고딕"/>
                <a:ea typeface="한컴 고딕"/>
              </a:rPr>
              <a:t> 가즈아</a:t>
            </a:r>
            <a:endParaRPr lang="ko-KR" altLang="en-US" b="1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>
                <a:solidFill>
                  <a:schemeClr val="lt1"/>
                </a:solidFill>
                <a:latin typeface="한컴 고딕"/>
                <a:ea typeface="한컴 고딕"/>
              </a:rPr>
              <a:t>조원 </a:t>
            </a:r>
            <a:r>
              <a:rPr lang="en-US" altLang="ko-KR" b="1">
                <a:solidFill>
                  <a:schemeClr val="lt1"/>
                </a:solidFill>
                <a:latin typeface="한컴 고딕"/>
                <a:ea typeface="한컴 고딕"/>
              </a:rPr>
              <a:t>:</a:t>
            </a:r>
            <a:r>
              <a:rPr lang="ko-KR" altLang="en-US" b="1">
                <a:solidFill>
                  <a:schemeClr val="lt1"/>
                </a:solidFill>
                <a:latin typeface="한컴 고딕"/>
                <a:ea typeface="한컴 고딕"/>
              </a:rPr>
              <a:t> 신성진</a:t>
            </a:r>
            <a:r>
              <a:rPr lang="en-US" altLang="ko-KR" b="1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lang="ko-KR" altLang="en-US" b="1">
                <a:solidFill>
                  <a:schemeClr val="lt1"/>
                </a:solidFill>
                <a:latin typeface="한컴 고딕"/>
                <a:ea typeface="한컴 고딕"/>
              </a:rPr>
              <a:t> 김경승</a:t>
            </a:r>
            <a:r>
              <a:rPr lang="en-US" altLang="ko-KR" b="1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lang="ko-KR" altLang="en-US" b="1">
                <a:solidFill>
                  <a:schemeClr val="lt1"/>
                </a:solidFill>
                <a:latin typeface="한컴 고딕"/>
                <a:ea typeface="한컴 고딕"/>
              </a:rPr>
              <a:t> 김민겸</a:t>
            </a:r>
            <a:endParaRPr lang="ko-KR" altLang="en-US" b="1">
              <a:solidFill>
                <a:schemeClr val="lt1"/>
              </a:solidFill>
              <a:latin typeface="한컴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직사각형 208"/>
          <p:cNvSpPr/>
          <p:nvPr/>
        </p:nvSpPr>
        <p:spPr>
          <a:xfrm>
            <a:off x="7020340" y="4372000"/>
            <a:ext cx="2026524" cy="668232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8" name="직사각형 208"/>
          <p:cNvSpPr/>
          <p:nvPr/>
        </p:nvSpPr>
        <p:spPr>
          <a:xfrm>
            <a:off x="107380" y="1800250"/>
            <a:ext cx="8910582" cy="3291850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9" name="직사각형 208"/>
          <p:cNvSpPr/>
          <p:nvPr/>
        </p:nvSpPr>
        <p:spPr>
          <a:xfrm>
            <a:off x="7542627" y="1923660"/>
            <a:ext cx="1349973" cy="1238164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2" name="직사각형 208"/>
          <p:cNvSpPr/>
          <p:nvPr/>
        </p:nvSpPr>
        <p:spPr>
          <a:xfrm>
            <a:off x="179451" y="4392128"/>
            <a:ext cx="3665790" cy="373337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4" name="직사각형 208"/>
          <p:cNvSpPr/>
          <p:nvPr/>
        </p:nvSpPr>
        <p:spPr>
          <a:xfrm>
            <a:off x="2689113" y="2571750"/>
            <a:ext cx="1153226" cy="1722425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6" name="직사각형 208"/>
          <p:cNvSpPr/>
          <p:nvPr/>
        </p:nvSpPr>
        <p:spPr>
          <a:xfrm>
            <a:off x="1440513" y="2571750"/>
            <a:ext cx="1153226" cy="1722425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1" name="직사각형 208"/>
          <p:cNvSpPr/>
          <p:nvPr/>
        </p:nvSpPr>
        <p:spPr>
          <a:xfrm>
            <a:off x="179451" y="2583698"/>
            <a:ext cx="1153226" cy="1722425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1" name="Google Shape;151;p36"/>
          <p:cNvSpPr txBox="1">
            <a:spLocks noGrp="1"/>
          </p:cNvSpPr>
          <p:nvPr>
            <p:ph type="title" idx="0"/>
          </p:nvPr>
        </p:nvSpPr>
        <p:spPr>
          <a:xfrm>
            <a:off x="179451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chemeClr val="lt1"/>
                </a:solidFill>
                <a:latin typeface="한컴 고딕"/>
                <a:ea typeface="한컴 고딕"/>
              </a:rPr>
              <a:t>[2.1]</a:t>
            </a:r>
            <a:r>
              <a:rPr lang="ko-KR" altLang="en-US">
                <a:solidFill>
                  <a:schemeClr val="lt1"/>
                </a:solidFill>
                <a:latin typeface="한컴 고딕"/>
                <a:ea typeface="한컴 고딕"/>
              </a:rPr>
              <a:t> 전체 시스템</a:t>
            </a:r>
            <a:endParaRPr lang="ko-KR" altLang="en-US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grpSp>
        <p:nvGrpSpPr>
          <p:cNvPr id="186" name="Google Shape;9673;p81"/>
          <p:cNvGrpSpPr/>
          <p:nvPr/>
        </p:nvGrpSpPr>
        <p:grpSpPr>
          <a:xfrm rot="0">
            <a:off x="476970" y="2681504"/>
            <a:ext cx="607319" cy="610346"/>
            <a:chOff x="-62882848" y="2664925"/>
            <a:chExt cx="315850" cy="317425"/>
          </a:xfrm>
        </p:grpSpPr>
        <p:sp>
          <p:nvSpPr>
            <p:cNvPr id="187" name="Google Shape;9674;p81"/>
            <p:cNvSpPr/>
            <p:nvPr/>
          </p:nvSpPr>
          <p:spPr>
            <a:xfrm>
              <a:off x="-62882848" y="2664925"/>
              <a:ext cx="315850" cy="317425"/>
            </a:xfrm>
            <a:custGeom>
              <a:avLst/>
              <a:gdLst/>
              <a:rect l="l" t="t" r="r" b="b"/>
              <a:pathLst>
                <a:path w="12634" h="12697" extrusionOk="0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8" name="Google Shape;9675;p81"/>
            <p:cNvSpPr/>
            <p:nvPr/>
          </p:nvSpPr>
          <p:spPr>
            <a:xfrm>
              <a:off x="-62756048" y="2702725"/>
              <a:ext cx="62225" cy="146525"/>
            </a:xfrm>
            <a:custGeom>
              <a:avLst/>
              <a:gd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91" name="Google Shape;151;p36"/>
          <p:cNvSpPr txBox="1">
            <a:spLocks noGrp="1"/>
          </p:cNvSpPr>
          <p:nvPr/>
        </p:nvSpPr>
        <p:spPr>
          <a:xfrm>
            <a:off x="179451" y="627480"/>
            <a:ext cx="8785158" cy="6605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600" b="1" i="0" u="none" strike="noStrike" kern="0" cap="none" spc="0" normalizeH="0" baseline="0">
                <a:solidFill>
                  <a:srgbClr val="ff0000"/>
                </a:solidFill>
                <a:latin typeface="한컴 고딕"/>
                <a:ea typeface="한컴 고딕"/>
              </a:rPr>
              <a:t>Q.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3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개의 프로그램을 하나로 만들어도 되는데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굳이 분리시켜서   따로 구현한 이유는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?</a:t>
            </a:r>
            <a:endParaRPr kumimoji="0" lang="en-US" altLang="ko-KR" sz="26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3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endParaRPr kumimoji="0" lang="ko-KR" altLang="en-US" sz="23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grpSp>
        <p:nvGrpSpPr>
          <p:cNvPr id="192" name="Google Shape;11033;p85"/>
          <p:cNvGrpSpPr/>
          <p:nvPr/>
        </p:nvGrpSpPr>
        <p:grpSpPr>
          <a:xfrm rot="0">
            <a:off x="1724863" y="2675390"/>
            <a:ext cx="614827" cy="616460"/>
            <a:chOff x="-1333200" y="2770450"/>
            <a:chExt cx="291450" cy="292225"/>
          </a:xfrm>
        </p:grpSpPr>
        <p:sp>
          <p:nvSpPr>
            <p:cNvPr id="193" name="Google Shape;11034;p85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4" name="Google Shape;11035;p85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200" name="그룹 199"/>
          <p:cNvGrpSpPr/>
          <p:nvPr/>
        </p:nvGrpSpPr>
        <p:grpSpPr>
          <a:xfrm rot="0">
            <a:off x="2915770" y="2675390"/>
            <a:ext cx="657562" cy="616460"/>
            <a:chOff x="7236333" y="2283714"/>
            <a:chExt cx="769746" cy="721632"/>
          </a:xfrm>
        </p:grpSpPr>
        <p:sp>
          <p:nvSpPr>
            <p:cNvPr id="195" name="Google Shape;9199;p79"/>
            <p:cNvSpPr/>
            <p:nvPr/>
          </p:nvSpPr>
          <p:spPr>
            <a:xfrm>
              <a:off x="7236333" y="2283714"/>
              <a:ext cx="769746" cy="721632"/>
            </a:xfrm>
            <a:custGeom>
              <a:avLst/>
              <a:gdLst/>
              <a:rect l="l" t="t" r="r" b="b"/>
              <a:pathLst>
                <a:path w="19326" h="18118" extrusionOk="0"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8193" y="12456"/>
                  </a:moveTo>
                  <a:lnTo>
                    <a:pt x="18193" y="13024"/>
                  </a:lnTo>
                  <a:cubicBezTo>
                    <a:pt x="18193" y="13335"/>
                    <a:pt x="17939" y="13588"/>
                    <a:pt x="17628" y="13588"/>
                  </a:cubicBez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1520" y="14720"/>
                  </a:moveTo>
                  <a:lnTo>
                    <a:pt x="12275" y="16985"/>
                  </a:ln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4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5325" y="18117"/>
                  </a:lnTo>
                  <a:cubicBezTo>
                    <a:pt x="15639" y="18117"/>
                    <a:pt x="15889" y="17864"/>
                    <a:pt x="15889" y="17553"/>
                  </a:cubicBezTo>
                  <a:cubicBezTo>
                    <a:pt x="15889" y="17239"/>
                    <a:pt x="15639" y="16985"/>
                    <a:pt x="15325" y="16985"/>
                  </a:cubicBezTo>
                  <a:lnTo>
                    <a:pt x="13468" y="16985"/>
                  </a:lnTo>
                  <a:lnTo>
                    <a:pt x="12713" y="14720"/>
                  </a:lnTo>
                  <a:lnTo>
                    <a:pt x="17628" y="14720"/>
                  </a:lnTo>
                  <a:cubicBezTo>
                    <a:pt x="18565" y="14720"/>
                    <a:pt x="19325" y="13960"/>
                    <a:pt x="19325" y="13024"/>
                  </a:cubicBezTo>
                  <a:lnTo>
                    <a:pt x="19325" y="1701"/>
                  </a:lnTo>
                  <a:cubicBezTo>
                    <a:pt x="19325" y="762"/>
                    <a:pt x="18565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196" name="Google Shape;10454;p83"/>
            <p:cNvGrpSpPr/>
            <p:nvPr/>
          </p:nvGrpSpPr>
          <p:grpSpPr>
            <a:xfrm rot="0">
              <a:off x="7488936" y="2355723"/>
              <a:ext cx="288696" cy="337515"/>
              <a:chOff x="-48237000" y="2342650"/>
              <a:chExt cx="256800" cy="300225"/>
            </a:xfrm>
          </p:grpSpPr>
          <p:sp>
            <p:nvSpPr>
              <p:cNvPr id="197" name="Google Shape;10455;p83"/>
              <p:cNvSpPr/>
              <p:nvPr/>
            </p:nvSpPr>
            <p:spPr>
              <a:xfrm>
                <a:off x="-48237000" y="2342650"/>
                <a:ext cx="256800" cy="300225"/>
              </a:xfrm>
              <a:custGeom>
                <a:avLst/>
                <a:gdLst/>
                <a:rect l="l" t="t" r="r" b="b"/>
                <a:pathLst>
                  <a:path w="10272" h="12009" extrusionOk="0">
                    <a:moveTo>
                      <a:pt x="4507" y="679"/>
                    </a:moveTo>
                    <a:cubicBezTo>
                      <a:pt x="4774" y="679"/>
                      <a:pt x="5048" y="706"/>
                      <a:pt x="5325" y="762"/>
                    </a:cubicBezTo>
                    <a:cubicBezTo>
                      <a:pt x="6774" y="1077"/>
                      <a:pt x="7940" y="2274"/>
                      <a:pt x="8255" y="3723"/>
                    </a:cubicBezTo>
                    <a:cubicBezTo>
                      <a:pt x="8381" y="4227"/>
                      <a:pt x="8381" y="4763"/>
                      <a:pt x="8318" y="5267"/>
                    </a:cubicBezTo>
                    <a:cubicBezTo>
                      <a:pt x="8318" y="5330"/>
                      <a:pt x="8318" y="5424"/>
                      <a:pt x="8350" y="5487"/>
                    </a:cubicBezTo>
                    <a:lnTo>
                      <a:pt x="9263" y="7220"/>
                    </a:lnTo>
                    <a:cubicBezTo>
                      <a:pt x="9389" y="7441"/>
                      <a:pt x="9232" y="7756"/>
                      <a:pt x="8980" y="7756"/>
                    </a:cubicBezTo>
                    <a:lnTo>
                      <a:pt x="8034" y="7756"/>
                    </a:lnTo>
                    <a:cubicBezTo>
                      <a:pt x="7845" y="7756"/>
                      <a:pt x="7688" y="7913"/>
                      <a:pt x="7688" y="8102"/>
                    </a:cubicBezTo>
                    <a:lnTo>
                      <a:pt x="7688" y="9867"/>
                    </a:lnTo>
                    <a:lnTo>
                      <a:pt x="5892" y="9867"/>
                    </a:lnTo>
                    <a:cubicBezTo>
                      <a:pt x="5703" y="9867"/>
                      <a:pt x="5546" y="10024"/>
                      <a:pt x="5546" y="10213"/>
                    </a:cubicBezTo>
                    <a:lnTo>
                      <a:pt x="5546" y="11284"/>
                    </a:lnTo>
                    <a:lnTo>
                      <a:pt x="2049" y="11284"/>
                    </a:lnTo>
                    <a:lnTo>
                      <a:pt x="2049" y="7693"/>
                    </a:lnTo>
                    <a:cubicBezTo>
                      <a:pt x="2049" y="7598"/>
                      <a:pt x="2017" y="7504"/>
                      <a:pt x="1923" y="7441"/>
                    </a:cubicBezTo>
                    <a:cubicBezTo>
                      <a:pt x="1103" y="6685"/>
                      <a:pt x="631" y="5645"/>
                      <a:pt x="631" y="4542"/>
                    </a:cubicBezTo>
                    <a:cubicBezTo>
                      <a:pt x="631" y="2387"/>
                      <a:pt x="2372" y="679"/>
                      <a:pt x="4507" y="679"/>
                    </a:cubicBezTo>
                    <a:close/>
                    <a:moveTo>
                      <a:pt x="4570" y="0"/>
                    </a:moveTo>
                    <a:cubicBezTo>
                      <a:pt x="2059" y="0"/>
                      <a:pt x="1" y="1999"/>
                      <a:pt x="1" y="4542"/>
                    </a:cubicBezTo>
                    <a:cubicBezTo>
                      <a:pt x="1" y="5802"/>
                      <a:pt x="505" y="7000"/>
                      <a:pt x="1418" y="7850"/>
                    </a:cubicBezTo>
                    <a:lnTo>
                      <a:pt x="1418" y="11631"/>
                    </a:lnTo>
                    <a:cubicBezTo>
                      <a:pt x="1418" y="11851"/>
                      <a:pt x="1576" y="12009"/>
                      <a:pt x="1765" y="12009"/>
                    </a:cubicBezTo>
                    <a:lnTo>
                      <a:pt x="5987" y="12009"/>
                    </a:lnTo>
                    <a:cubicBezTo>
                      <a:pt x="6176" y="12009"/>
                      <a:pt x="6333" y="11851"/>
                      <a:pt x="6333" y="11631"/>
                    </a:cubicBezTo>
                    <a:lnTo>
                      <a:pt x="6333" y="10591"/>
                    </a:lnTo>
                    <a:lnTo>
                      <a:pt x="8097" y="10591"/>
                    </a:lnTo>
                    <a:cubicBezTo>
                      <a:pt x="8287" y="10591"/>
                      <a:pt x="8444" y="10434"/>
                      <a:pt x="8444" y="10213"/>
                    </a:cubicBezTo>
                    <a:lnTo>
                      <a:pt x="8444" y="8449"/>
                    </a:lnTo>
                    <a:lnTo>
                      <a:pt x="9043" y="8449"/>
                    </a:lnTo>
                    <a:cubicBezTo>
                      <a:pt x="9799" y="8417"/>
                      <a:pt x="10271" y="7598"/>
                      <a:pt x="9925" y="6874"/>
                    </a:cubicBezTo>
                    <a:lnTo>
                      <a:pt x="9043" y="5267"/>
                    </a:lnTo>
                    <a:cubicBezTo>
                      <a:pt x="9137" y="4700"/>
                      <a:pt x="9137" y="4164"/>
                      <a:pt x="9011" y="3597"/>
                    </a:cubicBezTo>
                    <a:cubicBezTo>
                      <a:pt x="8665" y="1864"/>
                      <a:pt x="7247" y="510"/>
                      <a:pt x="5546" y="100"/>
                    </a:cubicBezTo>
                    <a:cubicBezTo>
                      <a:pt x="5215" y="33"/>
                      <a:pt x="4889" y="0"/>
                      <a:pt x="45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8" name="Google Shape;10456;p83"/>
              <p:cNvSpPr/>
              <p:nvPr/>
            </p:nvSpPr>
            <p:spPr>
              <a:xfrm>
                <a:off x="-48195248" y="2377425"/>
                <a:ext cx="144150" cy="140225"/>
              </a:xfrm>
              <a:custGeom>
                <a:avLst/>
                <a:gdLst/>
                <a:rect l="l" t="t" r="r" b="b"/>
                <a:pathLst>
                  <a:path w="5766" h="5609" extrusionOk="0">
                    <a:moveTo>
                      <a:pt x="3214" y="757"/>
                    </a:moveTo>
                    <a:lnTo>
                      <a:pt x="3214" y="883"/>
                    </a:lnTo>
                    <a:cubicBezTo>
                      <a:pt x="3214" y="1040"/>
                      <a:pt x="3277" y="1135"/>
                      <a:pt x="3435" y="1198"/>
                    </a:cubicBezTo>
                    <a:cubicBezTo>
                      <a:pt x="3624" y="1261"/>
                      <a:pt x="3844" y="1387"/>
                      <a:pt x="4002" y="1513"/>
                    </a:cubicBezTo>
                    <a:cubicBezTo>
                      <a:pt x="4061" y="1553"/>
                      <a:pt x="4146" y="1593"/>
                      <a:pt x="4233" y="1593"/>
                    </a:cubicBezTo>
                    <a:cubicBezTo>
                      <a:pt x="4283" y="1593"/>
                      <a:pt x="4333" y="1579"/>
                      <a:pt x="4380" y="1545"/>
                    </a:cubicBezTo>
                    <a:lnTo>
                      <a:pt x="4506" y="1482"/>
                    </a:lnTo>
                    <a:lnTo>
                      <a:pt x="4852" y="2049"/>
                    </a:lnTo>
                    <a:lnTo>
                      <a:pt x="4726" y="2143"/>
                    </a:lnTo>
                    <a:cubicBezTo>
                      <a:pt x="4632" y="2206"/>
                      <a:pt x="4537" y="2364"/>
                      <a:pt x="4569" y="2490"/>
                    </a:cubicBezTo>
                    <a:cubicBezTo>
                      <a:pt x="4632" y="2710"/>
                      <a:pt x="4632" y="2899"/>
                      <a:pt x="4569" y="3120"/>
                    </a:cubicBezTo>
                    <a:cubicBezTo>
                      <a:pt x="4537" y="3277"/>
                      <a:pt x="4632" y="3403"/>
                      <a:pt x="4726" y="3466"/>
                    </a:cubicBezTo>
                    <a:lnTo>
                      <a:pt x="4852" y="3561"/>
                    </a:lnTo>
                    <a:lnTo>
                      <a:pt x="4506" y="4159"/>
                    </a:lnTo>
                    <a:lnTo>
                      <a:pt x="4380" y="4065"/>
                    </a:lnTo>
                    <a:cubicBezTo>
                      <a:pt x="4323" y="4037"/>
                      <a:pt x="4260" y="4021"/>
                      <a:pt x="4199" y="4021"/>
                    </a:cubicBezTo>
                    <a:cubicBezTo>
                      <a:pt x="4125" y="4021"/>
                      <a:pt x="4054" y="4044"/>
                      <a:pt x="4002" y="4096"/>
                    </a:cubicBezTo>
                    <a:cubicBezTo>
                      <a:pt x="3844" y="4254"/>
                      <a:pt x="3624" y="4348"/>
                      <a:pt x="3435" y="4411"/>
                    </a:cubicBezTo>
                    <a:cubicBezTo>
                      <a:pt x="3277" y="4475"/>
                      <a:pt x="3214" y="4632"/>
                      <a:pt x="3214" y="4727"/>
                    </a:cubicBezTo>
                    <a:lnTo>
                      <a:pt x="3214" y="4853"/>
                    </a:lnTo>
                    <a:lnTo>
                      <a:pt x="2489" y="4853"/>
                    </a:lnTo>
                    <a:lnTo>
                      <a:pt x="2489" y="4727"/>
                    </a:lnTo>
                    <a:cubicBezTo>
                      <a:pt x="2489" y="4569"/>
                      <a:pt x="2426" y="4475"/>
                      <a:pt x="2269" y="4411"/>
                    </a:cubicBezTo>
                    <a:cubicBezTo>
                      <a:pt x="2048" y="4348"/>
                      <a:pt x="1859" y="4222"/>
                      <a:pt x="1702" y="4096"/>
                    </a:cubicBezTo>
                    <a:cubicBezTo>
                      <a:pt x="1622" y="4057"/>
                      <a:pt x="1530" y="4017"/>
                      <a:pt x="1449" y="4017"/>
                    </a:cubicBezTo>
                    <a:cubicBezTo>
                      <a:pt x="1402" y="4017"/>
                      <a:pt x="1358" y="4030"/>
                      <a:pt x="1324" y="4065"/>
                    </a:cubicBezTo>
                    <a:lnTo>
                      <a:pt x="1198" y="4159"/>
                    </a:lnTo>
                    <a:lnTo>
                      <a:pt x="851" y="3561"/>
                    </a:lnTo>
                    <a:lnTo>
                      <a:pt x="946" y="3466"/>
                    </a:lnTo>
                    <a:cubicBezTo>
                      <a:pt x="1072" y="3403"/>
                      <a:pt x="1166" y="3246"/>
                      <a:pt x="1103" y="3120"/>
                    </a:cubicBezTo>
                    <a:cubicBezTo>
                      <a:pt x="1072" y="2899"/>
                      <a:pt x="1072" y="2710"/>
                      <a:pt x="1103" y="2490"/>
                    </a:cubicBezTo>
                    <a:cubicBezTo>
                      <a:pt x="1166" y="2332"/>
                      <a:pt x="1072" y="2206"/>
                      <a:pt x="946" y="2143"/>
                    </a:cubicBezTo>
                    <a:lnTo>
                      <a:pt x="851" y="2049"/>
                    </a:lnTo>
                    <a:lnTo>
                      <a:pt x="1198" y="1482"/>
                    </a:lnTo>
                    <a:lnTo>
                      <a:pt x="1324" y="1545"/>
                    </a:lnTo>
                    <a:cubicBezTo>
                      <a:pt x="1366" y="1573"/>
                      <a:pt x="1421" y="1588"/>
                      <a:pt x="1481" y="1588"/>
                    </a:cubicBezTo>
                    <a:cubicBezTo>
                      <a:pt x="1553" y="1588"/>
                      <a:pt x="1632" y="1565"/>
                      <a:pt x="1702" y="1513"/>
                    </a:cubicBezTo>
                    <a:cubicBezTo>
                      <a:pt x="1859" y="1356"/>
                      <a:pt x="2048" y="1261"/>
                      <a:pt x="2269" y="1198"/>
                    </a:cubicBezTo>
                    <a:cubicBezTo>
                      <a:pt x="2426" y="1135"/>
                      <a:pt x="2489" y="977"/>
                      <a:pt x="2489" y="883"/>
                    </a:cubicBezTo>
                    <a:lnTo>
                      <a:pt x="2489" y="757"/>
                    </a:lnTo>
                    <a:close/>
                    <a:moveTo>
                      <a:pt x="2174" y="1"/>
                    </a:moveTo>
                    <a:cubicBezTo>
                      <a:pt x="1985" y="1"/>
                      <a:pt x="1828" y="158"/>
                      <a:pt x="1828" y="379"/>
                    </a:cubicBezTo>
                    <a:lnTo>
                      <a:pt x="1828" y="599"/>
                    </a:lnTo>
                    <a:cubicBezTo>
                      <a:pt x="1702" y="631"/>
                      <a:pt x="1576" y="725"/>
                      <a:pt x="1513" y="788"/>
                    </a:cubicBezTo>
                    <a:lnTo>
                      <a:pt x="1324" y="694"/>
                    </a:lnTo>
                    <a:cubicBezTo>
                      <a:pt x="1265" y="658"/>
                      <a:pt x="1192" y="641"/>
                      <a:pt x="1122" y="641"/>
                    </a:cubicBezTo>
                    <a:cubicBezTo>
                      <a:pt x="1004" y="641"/>
                      <a:pt x="890" y="690"/>
                      <a:pt x="851" y="788"/>
                    </a:cubicBezTo>
                    <a:lnTo>
                      <a:pt x="126" y="2017"/>
                    </a:lnTo>
                    <a:cubicBezTo>
                      <a:pt x="63" y="2175"/>
                      <a:pt x="95" y="2427"/>
                      <a:pt x="253" y="2490"/>
                    </a:cubicBezTo>
                    <a:lnTo>
                      <a:pt x="442" y="2616"/>
                    </a:lnTo>
                    <a:lnTo>
                      <a:pt x="442" y="2994"/>
                    </a:lnTo>
                    <a:lnTo>
                      <a:pt x="253" y="3120"/>
                    </a:lnTo>
                    <a:cubicBezTo>
                      <a:pt x="95" y="3214"/>
                      <a:pt x="0" y="3435"/>
                      <a:pt x="126" y="3592"/>
                    </a:cubicBezTo>
                    <a:lnTo>
                      <a:pt x="851" y="4821"/>
                    </a:lnTo>
                    <a:cubicBezTo>
                      <a:pt x="894" y="4928"/>
                      <a:pt x="1024" y="4991"/>
                      <a:pt x="1152" y="4991"/>
                    </a:cubicBezTo>
                    <a:cubicBezTo>
                      <a:pt x="1213" y="4991"/>
                      <a:pt x="1273" y="4977"/>
                      <a:pt x="1324" y="4947"/>
                    </a:cubicBezTo>
                    <a:lnTo>
                      <a:pt x="1513" y="4821"/>
                    </a:lnTo>
                    <a:cubicBezTo>
                      <a:pt x="1639" y="4884"/>
                      <a:pt x="1733" y="4979"/>
                      <a:pt x="1828" y="5010"/>
                    </a:cubicBezTo>
                    <a:lnTo>
                      <a:pt x="1828" y="5262"/>
                    </a:lnTo>
                    <a:cubicBezTo>
                      <a:pt x="1828" y="5451"/>
                      <a:pt x="1985" y="5609"/>
                      <a:pt x="2174" y="5609"/>
                    </a:cubicBezTo>
                    <a:lnTo>
                      <a:pt x="3592" y="5609"/>
                    </a:lnTo>
                    <a:cubicBezTo>
                      <a:pt x="3781" y="5609"/>
                      <a:pt x="3939" y="5451"/>
                      <a:pt x="3939" y="5262"/>
                    </a:cubicBezTo>
                    <a:lnTo>
                      <a:pt x="3939" y="5010"/>
                    </a:lnTo>
                    <a:cubicBezTo>
                      <a:pt x="4065" y="4979"/>
                      <a:pt x="4191" y="4884"/>
                      <a:pt x="4254" y="4821"/>
                    </a:cubicBezTo>
                    <a:lnTo>
                      <a:pt x="4474" y="4947"/>
                    </a:lnTo>
                    <a:cubicBezTo>
                      <a:pt x="4524" y="4967"/>
                      <a:pt x="4580" y="4978"/>
                      <a:pt x="4637" y="4978"/>
                    </a:cubicBezTo>
                    <a:cubicBezTo>
                      <a:pt x="4759" y="4978"/>
                      <a:pt x="4882" y="4929"/>
                      <a:pt x="4947" y="4821"/>
                    </a:cubicBezTo>
                    <a:lnTo>
                      <a:pt x="5640" y="3592"/>
                    </a:lnTo>
                    <a:cubicBezTo>
                      <a:pt x="5734" y="3435"/>
                      <a:pt x="5671" y="3214"/>
                      <a:pt x="5514" y="3120"/>
                    </a:cubicBezTo>
                    <a:lnTo>
                      <a:pt x="5325" y="2994"/>
                    </a:lnTo>
                    <a:lnTo>
                      <a:pt x="5325" y="2616"/>
                    </a:lnTo>
                    <a:lnTo>
                      <a:pt x="5514" y="2490"/>
                    </a:lnTo>
                    <a:cubicBezTo>
                      <a:pt x="5671" y="2427"/>
                      <a:pt x="5766" y="2206"/>
                      <a:pt x="5640" y="2017"/>
                    </a:cubicBezTo>
                    <a:lnTo>
                      <a:pt x="4947" y="788"/>
                    </a:lnTo>
                    <a:cubicBezTo>
                      <a:pt x="4887" y="689"/>
                      <a:pt x="4777" y="627"/>
                      <a:pt x="4664" y="627"/>
                    </a:cubicBezTo>
                    <a:cubicBezTo>
                      <a:pt x="4598" y="627"/>
                      <a:pt x="4532" y="648"/>
                      <a:pt x="4474" y="694"/>
                    </a:cubicBezTo>
                    <a:lnTo>
                      <a:pt x="4254" y="788"/>
                    </a:lnTo>
                    <a:cubicBezTo>
                      <a:pt x="4159" y="725"/>
                      <a:pt x="4033" y="631"/>
                      <a:pt x="3939" y="599"/>
                    </a:cubicBezTo>
                    <a:lnTo>
                      <a:pt x="3939" y="379"/>
                    </a:lnTo>
                    <a:cubicBezTo>
                      <a:pt x="3939" y="158"/>
                      <a:pt x="3781" y="1"/>
                      <a:pt x="359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9" name="Google Shape;10457;p83"/>
              <p:cNvSpPr/>
              <p:nvPr/>
            </p:nvSpPr>
            <p:spPr>
              <a:xfrm>
                <a:off x="-48150352" y="2422325"/>
                <a:ext cx="52775" cy="52800"/>
              </a:xfrm>
              <a:custGeom>
                <a:avLst/>
                <a:gdLst/>
                <a:rect l="l" t="t" r="r" b="b"/>
                <a:pathLst>
                  <a:path w="2111" h="2112" extrusionOk="0">
                    <a:moveTo>
                      <a:pt x="1040" y="662"/>
                    </a:moveTo>
                    <a:cubicBezTo>
                      <a:pt x="1260" y="662"/>
                      <a:pt x="1418" y="820"/>
                      <a:pt x="1418" y="1009"/>
                    </a:cubicBezTo>
                    <a:cubicBezTo>
                      <a:pt x="1418" y="1198"/>
                      <a:pt x="1260" y="1355"/>
                      <a:pt x="1040" y="1355"/>
                    </a:cubicBezTo>
                    <a:cubicBezTo>
                      <a:pt x="851" y="1355"/>
                      <a:pt x="693" y="1198"/>
                      <a:pt x="693" y="1009"/>
                    </a:cubicBezTo>
                    <a:cubicBezTo>
                      <a:pt x="693" y="820"/>
                      <a:pt x="851" y="662"/>
                      <a:pt x="1040" y="662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0" y="473"/>
                      <a:pt x="0" y="1040"/>
                    </a:cubicBezTo>
                    <a:cubicBezTo>
                      <a:pt x="0" y="1639"/>
                      <a:pt x="473" y="2111"/>
                      <a:pt x="1040" y="2111"/>
                    </a:cubicBezTo>
                    <a:cubicBezTo>
                      <a:pt x="1639" y="2111"/>
                      <a:pt x="2111" y="1639"/>
                      <a:pt x="2111" y="1040"/>
                    </a:cubicBezTo>
                    <a:cubicBezTo>
                      <a:pt x="2111" y="473"/>
                      <a:pt x="1639" y="1"/>
                      <a:pt x="10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215" name="Google Shape;151;p36"/>
          <p:cNvSpPr txBox="1">
            <a:spLocks noGrp="1"/>
          </p:cNvSpPr>
          <p:nvPr/>
        </p:nvSpPr>
        <p:spPr>
          <a:xfrm>
            <a:off x="3131800" y="284758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부연 설명</a:t>
            </a: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16" name="Google Shape;151;p36"/>
          <p:cNvSpPr txBox="1">
            <a:spLocks noGrp="1"/>
          </p:cNvSpPr>
          <p:nvPr/>
        </p:nvSpPr>
        <p:spPr>
          <a:xfrm>
            <a:off x="179451" y="1398980"/>
            <a:ext cx="8281102" cy="3806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500" b="1" i="0" u="none" strike="noStrike" kern="0" cap="none" spc="0" normalizeH="0" baseline="0">
                <a:solidFill>
                  <a:srgbClr val="008000"/>
                </a:solidFill>
                <a:latin typeface="한컴 고딕"/>
                <a:ea typeface="한컴 고딕"/>
              </a:rPr>
              <a:t>A.</a:t>
            </a:r>
            <a:r>
              <a:rPr kumimoji="0" lang="en-US" altLang="ko-KR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25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마이크로 서비스 아키텍처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를 차용해서</a:t>
            </a:r>
            <a:r>
              <a:rPr kumimoji="0" lang="en-US" altLang="ko-KR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이점을 얻기위해서</a:t>
            </a:r>
            <a:endParaRPr kumimoji="0" lang="ko-KR" altLang="en-US" sz="2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pic>
        <p:nvPicPr>
          <p:cNvPr id="2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75570" y="4431729"/>
            <a:ext cx="1080807" cy="277844"/>
          </a:xfrm>
          <a:prstGeom prst="rect">
            <a:avLst/>
          </a:prstGeom>
        </p:spPr>
      </p:pic>
      <p:sp>
        <p:nvSpPr>
          <p:cNvPr id="224" name="직사각형 208"/>
          <p:cNvSpPr/>
          <p:nvPr/>
        </p:nvSpPr>
        <p:spPr>
          <a:xfrm>
            <a:off x="179451" y="3432963"/>
            <a:ext cx="1153226" cy="369091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5" name="직사각형 208"/>
          <p:cNvSpPr/>
          <p:nvPr/>
        </p:nvSpPr>
        <p:spPr>
          <a:xfrm>
            <a:off x="179451" y="3932786"/>
            <a:ext cx="1153226" cy="373337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6" name="Google Shape;151;p36"/>
          <p:cNvSpPr txBox="1">
            <a:spLocks noGrp="1"/>
          </p:cNvSpPr>
          <p:nvPr/>
        </p:nvSpPr>
        <p:spPr>
          <a:xfrm>
            <a:off x="208797" y="3997196"/>
            <a:ext cx="1143666" cy="2206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운영체제</a:t>
            </a:r>
            <a:endParaRPr kumimoji="0" lang="ko-KR" altLang="en-US" sz="18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27" name="Google Shape;151;p36"/>
          <p:cNvSpPr txBox="1">
            <a:spLocks noGrp="1"/>
          </p:cNvSpPr>
          <p:nvPr/>
        </p:nvSpPr>
        <p:spPr>
          <a:xfrm>
            <a:off x="208797" y="3502327"/>
            <a:ext cx="1143666" cy="2206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프레임워크</a:t>
            </a:r>
            <a:endParaRPr kumimoji="0" lang="ko-KR" altLang="en-US" sz="18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40" name="직사각형 208"/>
          <p:cNvSpPr/>
          <p:nvPr/>
        </p:nvSpPr>
        <p:spPr>
          <a:xfrm>
            <a:off x="1440513" y="3435870"/>
            <a:ext cx="1153226" cy="369091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1" name="직사각형 208"/>
          <p:cNvSpPr/>
          <p:nvPr/>
        </p:nvSpPr>
        <p:spPr>
          <a:xfrm>
            <a:off x="1440513" y="3920838"/>
            <a:ext cx="1153226" cy="373337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2" name="Google Shape;151;p36"/>
          <p:cNvSpPr txBox="1">
            <a:spLocks noGrp="1"/>
          </p:cNvSpPr>
          <p:nvPr/>
        </p:nvSpPr>
        <p:spPr>
          <a:xfrm>
            <a:off x="1475570" y="3983713"/>
            <a:ext cx="1143666" cy="2206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운영체제</a:t>
            </a:r>
            <a:endParaRPr kumimoji="0" lang="ko-KR" altLang="en-US" sz="18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43" name="Google Shape;151;p36"/>
          <p:cNvSpPr txBox="1">
            <a:spLocks noGrp="1"/>
          </p:cNvSpPr>
          <p:nvPr/>
        </p:nvSpPr>
        <p:spPr>
          <a:xfrm>
            <a:off x="1469858" y="3503289"/>
            <a:ext cx="1143666" cy="2206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프레임워크</a:t>
            </a:r>
            <a:endParaRPr kumimoji="0" lang="ko-KR" altLang="en-US" sz="18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48" name="직사각형 208"/>
          <p:cNvSpPr/>
          <p:nvPr/>
        </p:nvSpPr>
        <p:spPr>
          <a:xfrm>
            <a:off x="2698673" y="3435870"/>
            <a:ext cx="1153226" cy="369091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9" name="직사각형 208"/>
          <p:cNvSpPr/>
          <p:nvPr/>
        </p:nvSpPr>
        <p:spPr>
          <a:xfrm>
            <a:off x="2698673" y="3926653"/>
            <a:ext cx="1153226" cy="373337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0" name="Google Shape;151;p36"/>
          <p:cNvSpPr txBox="1">
            <a:spLocks noGrp="1"/>
          </p:cNvSpPr>
          <p:nvPr/>
        </p:nvSpPr>
        <p:spPr>
          <a:xfrm>
            <a:off x="2708234" y="3983713"/>
            <a:ext cx="1143666" cy="2206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운영체제</a:t>
            </a:r>
            <a:endParaRPr kumimoji="0" lang="ko-KR" altLang="en-US" sz="18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51" name="Google Shape;151;p36"/>
          <p:cNvSpPr txBox="1">
            <a:spLocks noGrp="1"/>
          </p:cNvSpPr>
          <p:nvPr/>
        </p:nvSpPr>
        <p:spPr>
          <a:xfrm>
            <a:off x="2699740" y="3503289"/>
            <a:ext cx="1143666" cy="2206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프레임워크</a:t>
            </a:r>
            <a:endParaRPr kumimoji="0" lang="ko-KR" altLang="en-US" sz="18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54" name="Google Shape;151;p36"/>
          <p:cNvSpPr txBox="1">
            <a:spLocks noGrp="1"/>
          </p:cNvSpPr>
          <p:nvPr/>
        </p:nvSpPr>
        <p:spPr>
          <a:xfrm>
            <a:off x="74956" y="1881429"/>
            <a:ext cx="4353023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[1]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개발 후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저장소에 배포시 각 기능별로 독립된 컨테이너에서 자동으로 실행 및 테스트</a:t>
            </a:r>
            <a:endParaRPr kumimoji="0" lang="ko-KR" altLang="en-US" sz="18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cxnSp>
        <p:nvCxnSpPr>
          <p:cNvPr id="255" name=""/>
          <p:cNvCxnSpPr/>
          <p:nvPr/>
        </p:nvCxnSpPr>
        <p:spPr>
          <a:xfrm>
            <a:off x="3995689" y="2571750"/>
            <a:ext cx="3429260" cy="0"/>
          </a:xfrm>
          <a:prstGeom prst="straightConnector1">
            <a:avLst/>
          </a:prstGeom>
          <a:ln w="38100"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48442" y="2060175"/>
            <a:ext cx="1138342" cy="907116"/>
          </a:xfrm>
          <a:prstGeom prst="rect">
            <a:avLst/>
          </a:prstGeom>
        </p:spPr>
      </p:pic>
      <p:sp>
        <p:nvSpPr>
          <p:cNvPr id="260" name="Google Shape;151;p36"/>
          <p:cNvSpPr txBox="1">
            <a:spLocks noGrp="1"/>
          </p:cNvSpPr>
          <p:nvPr/>
        </p:nvSpPr>
        <p:spPr>
          <a:xfrm>
            <a:off x="4229842" y="1881429"/>
            <a:ext cx="358260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[2]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테스트 성공시 자동으로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DockerHub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에 업로드</a:t>
            </a:r>
            <a:endParaRPr kumimoji="0" lang="ko-KR" altLang="en-US" sz="18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pic>
        <p:nvPicPr>
          <p:cNvPr id="26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92350" y="4207369"/>
            <a:ext cx="1872260" cy="936130"/>
          </a:xfrm>
          <a:prstGeom prst="rect">
            <a:avLst/>
          </a:prstGeom>
        </p:spPr>
      </p:pic>
      <p:cxnSp>
        <p:nvCxnSpPr>
          <p:cNvPr id="263" name=""/>
          <p:cNvCxnSpPr/>
          <p:nvPr/>
        </p:nvCxnSpPr>
        <p:spPr>
          <a:xfrm rot="16200000" flipH="1">
            <a:off x="7765401" y="3837349"/>
            <a:ext cx="958218" cy="0"/>
          </a:xfrm>
          <a:prstGeom prst="straightConnector1">
            <a:avLst/>
          </a:prstGeom>
          <a:ln w="38100"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Google Shape;151;p36"/>
          <p:cNvSpPr txBox="1">
            <a:spLocks noGrp="1"/>
          </p:cNvSpPr>
          <p:nvPr/>
        </p:nvSpPr>
        <p:spPr>
          <a:xfrm>
            <a:off x="4000421" y="3324259"/>
            <a:ext cx="4100068" cy="11197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[3]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마이크로소프트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Azure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에서 제공하는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CLI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서비스 등을 통해서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PaaS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형태로 컨테이너를 불러와서 업로드 시키기과정을 자동화</a:t>
            </a:r>
            <a:endParaRPr kumimoji="0" lang="ko-KR" altLang="en-US" sz="18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65" name="Google Shape;151;p36"/>
          <p:cNvSpPr txBox="1">
            <a:spLocks noGrp="1"/>
          </p:cNvSpPr>
          <p:nvPr/>
        </p:nvSpPr>
        <p:spPr>
          <a:xfrm>
            <a:off x="3510652" y="2745549"/>
            <a:ext cx="444581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9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&lt;</a:t>
            </a:r>
            <a:r>
              <a:rPr kumimoji="0" lang="ko-KR" altLang="en-US" sz="29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29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Dev &amp; Ops </a:t>
            </a:r>
            <a:r>
              <a:rPr kumimoji="0" lang="ko-KR" altLang="en-US" sz="29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기반 마련 </a:t>
            </a:r>
            <a:r>
              <a:rPr kumimoji="0" lang="en-US" altLang="ko-KR" sz="29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&gt;</a:t>
            </a:r>
            <a:endParaRPr kumimoji="0" lang="en-US" altLang="ko-KR" sz="2900" b="1" i="0" u="none" strike="noStrike" kern="0" cap="none" spc="0" normalizeH="0" baseline="0">
              <a:solidFill>
                <a:schemeClr val="tx1"/>
              </a:solidFill>
              <a:latin typeface="한컴 고딕"/>
              <a:ea typeface="한컴 고딕"/>
            </a:endParaRPr>
          </a:p>
        </p:txBody>
      </p:sp>
      <p:cxnSp>
        <p:nvCxnSpPr>
          <p:cNvPr id="266" name=""/>
          <p:cNvCxnSpPr/>
          <p:nvPr/>
        </p:nvCxnSpPr>
        <p:spPr>
          <a:xfrm rot="10800000">
            <a:off x="4067929" y="4660039"/>
            <a:ext cx="2872424" cy="0"/>
          </a:xfrm>
          <a:prstGeom prst="straightConnector1">
            <a:avLst/>
          </a:prstGeom>
          <a:ln w="38100"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Google Shape;151;p36"/>
          <p:cNvSpPr txBox="1">
            <a:spLocks noGrp="1"/>
          </p:cNvSpPr>
          <p:nvPr/>
        </p:nvSpPr>
        <p:spPr>
          <a:xfrm>
            <a:off x="1331550" y="4833839"/>
            <a:ext cx="5544770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[4]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Azure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에서 제공하는 모니터링 서비스를 통한 피드백</a:t>
            </a:r>
            <a:endParaRPr kumimoji="0" lang="ko-KR" altLang="en-US" sz="18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직사각형 451"/>
          <p:cNvSpPr/>
          <p:nvPr/>
        </p:nvSpPr>
        <p:spPr>
          <a:xfrm>
            <a:off x="179451" y="1530115"/>
            <a:ext cx="8785159" cy="3129925"/>
          </a:xfrm>
          <a:prstGeom prst="rect">
            <a:avLst/>
          </a:prstGeom>
          <a:solidFill>
            <a:srgbClr val="303030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1" name="Google Shape;151;p36"/>
          <p:cNvSpPr txBox="1">
            <a:spLocks noGrp="1"/>
          </p:cNvSpPr>
          <p:nvPr>
            <p:ph type="title" idx="0"/>
          </p:nvPr>
        </p:nvSpPr>
        <p:spPr>
          <a:xfrm>
            <a:off x="179451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chemeClr val="lt1"/>
                </a:solidFill>
                <a:latin typeface="한컴 고딕"/>
                <a:ea typeface="한컴 고딕"/>
              </a:rPr>
              <a:t>[2.1]</a:t>
            </a:r>
            <a:r>
              <a:rPr lang="ko-KR" altLang="en-US">
                <a:solidFill>
                  <a:schemeClr val="lt1"/>
                </a:solidFill>
                <a:latin typeface="한컴 고딕"/>
                <a:ea typeface="한컴 고딕"/>
              </a:rPr>
              <a:t> 전체 시스템</a:t>
            </a:r>
            <a:endParaRPr lang="ko-KR" altLang="en-US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191" name="Google Shape;151;p36"/>
          <p:cNvSpPr txBox="1">
            <a:spLocks noGrp="1"/>
          </p:cNvSpPr>
          <p:nvPr/>
        </p:nvSpPr>
        <p:spPr>
          <a:xfrm>
            <a:off x="683460" y="975079"/>
            <a:ext cx="7849090" cy="48302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6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마이크로 서비스 아키텍처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를 통해서 얻을 수 있는 이점들</a:t>
            </a:r>
            <a:endParaRPr kumimoji="0" lang="en-US" altLang="ko-KR" sz="26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15" name="Google Shape;151;p36"/>
          <p:cNvSpPr txBox="1">
            <a:spLocks noGrp="1"/>
          </p:cNvSpPr>
          <p:nvPr/>
        </p:nvSpPr>
        <p:spPr>
          <a:xfrm>
            <a:off x="3131800" y="284758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부연 설명</a:t>
            </a: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16" name="Google Shape;151;p36"/>
          <p:cNvSpPr txBox="1">
            <a:spLocks noGrp="1"/>
          </p:cNvSpPr>
          <p:nvPr/>
        </p:nvSpPr>
        <p:spPr>
          <a:xfrm>
            <a:off x="1403560" y="1911209"/>
            <a:ext cx="7561050" cy="6605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2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각각의 서비스 구현을 맡은 팀원들은 다른 서비스의 세부내용을 몰라도 작성된 통신 약속만 지키면 되므로</a:t>
            </a:r>
            <a:r>
              <a:rPr kumimoji="0" lang="en-US" altLang="ko-KR" sz="22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22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2200" b="1" i="0" u="none" strike="noStrike" kern="0" cap="none" spc="0" normalizeH="0" baseline="0">
                <a:solidFill>
                  <a:srgbClr val="008000"/>
                </a:solidFill>
                <a:latin typeface="한컴 고딕"/>
                <a:ea typeface="한컴 고딕"/>
              </a:rPr>
              <a:t>개발 효율성이 향상</a:t>
            </a:r>
            <a:r>
              <a:rPr kumimoji="0" lang="ko-KR" altLang="en-US" sz="22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됨</a:t>
            </a:r>
            <a:endParaRPr kumimoji="0" lang="ko-KR" altLang="en-US" sz="22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59" name="Google Shape;151;p36"/>
          <p:cNvSpPr txBox="1">
            <a:spLocks noGrp="1"/>
          </p:cNvSpPr>
          <p:nvPr/>
        </p:nvSpPr>
        <p:spPr>
          <a:xfrm>
            <a:off x="1385570" y="2764807"/>
            <a:ext cx="7363010" cy="6605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2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특정 서비스를 업데이트 할 시에 해당 역할을 하는 서비스만 교체시키면 되므로</a:t>
            </a:r>
            <a:r>
              <a:rPr kumimoji="0" lang="en-US" altLang="ko-KR" sz="22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22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2200" b="1" i="0" u="none" strike="noStrike" kern="0" cap="none" spc="0" normalizeH="0" baseline="0">
                <a:solidFill>
                  <a:srgbClr val="008000"/>
                </a:solidFill>
                <a:latin typeface="한컴 고딕"/>
                <a:ea typeface="한컴 고딕"/>
              </a:rPr>
              <a:t>유지보수성이 향상</a:t>
            </a:r>
            <a:r>
              <a:rPr kumimoji="0" lang="ko-KR" altLang="en-US" sz="22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됨</a:t>
            </a:r>
            <a:endParaRPr kumimoji="0" lang="ko-KR" altLang="en-US" sz="22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60" name="Google Shape;151;p36"/>
          <p:cNvSpPr txBox="1">
            <a:spLocks noGrp="1"/>
          </p:cNvSpPr>
          <p:nvPr/>
        </p:nvSpPr>
        <p:spPr>
          <a:xfrm>
            <a:off x="1385569" y="3639449"/>
            <a:ext cx="7453010" cy="6605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2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특정 서비스에 문제가 발생하면 해당 서비스만 추적해서 교체시키면 되므로</a:t>
            </a:r>
            <a:r>
              <a:rPr kumimoji="0" lang="en-US" altLang="ko-KR" sz="22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22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2200" b="1" i="0" u="none" strike="noStrike" kern="0" cap="none" spc="0" normalizeH="0" baseline="0">
                <a:solidFill>
                  <a:srgbClr val="008000"/>
                </a:solidFill>
                <a:latin typeface="한컴 고딕"/>
                <a:ea typeface="한컴 고딕"/>
              </a:rPr>
              <a:t>에러 추적성이 향상</a:t>
            </a:r>
            <a:r>
              <a:rPr kumimoji="0" lang="ko-KR" altLang="en-US" sz="22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됨</a:t>
            </a:r>
            <a:endParaRPr kumimoji="0" lang="ko-KR" altLang="en-US" sz="22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grpSp>
        <p:nvGrpSpPr>
          <p:cNvPr id="261" name="Google Shape;10993;p85"/>
          <p:cNvGrpSpPr/>
          <p:nvPr/>
        </p:nvGrpSpPr>
        <p:grpSpPr>
          <a:xfrm rot="0">
            <a:off x="575452" y="1995670"/>
            <a:ext cx="540067" cy="540067"/>
            <a:chOff x="-1333975" y="2365850"/>
            <a:chExt cx="292225" cy="293575"/>
          </a:xfrm>
        </p:grpSpPr>
        <p:sp>
          <p:nvSpPr>
            <p:cNvPr id="262" name="Google Shape;10994;p85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3" name="Google Shape;10995;p85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4" name="Google Shape;10996;p85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5" name="Google Shape;10997;p85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6" name="Google Shape;10998;p85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7" name="Google Shape;10999;p85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8" name="Google Shape;11000;p85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69" name="Google Shape;11001;p85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270" name="Google Shape;11095;p85"/>
          <p:cNvGrpSpPr/>
          <p:nvPr/>
        </p:nvGrpSpPr>
        <p:grpSpPr>
          <a:xfrm rot="0">
            <a:off x="575452" y="2859790"/>
            <a:ext cx="540067" cy="540067"/>
            <a:chOff x="-1700225" y="2768875"/>
            <a:chExt cx="291450" cy="292225"/>
          </a:xfrm>
        </p:grpSpPr>
        <p:sp>
          <p:nvSpPr>
            <p:cNvPr id="271" name="Google Shape;11096;p85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72" name="Google Shape;11097;p85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73" name="Google Shape;11098;p85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74" name="Google Shape;11099;p85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75" name="Google Shape;11100;p85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76" name="Google Shape;11101;p85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277" name="Google Shape;10865;p84"/>
          <p:cNvGrpSpPr/>
          <p:nvPr/>
        </p:nvGrpSpPr>
        <p:grpSpPr>
          <a:xfrm rot="0">
            <a:off x="575452" y="3687912"/>
            <a:ext cx="540067" cy="540067"/>
            <a:chOff x="-19802200" y="2416025"/>
            <a:chExt cx="309575" cy="302275"/>
          </a:xfrm>
        </p:grpSpPr>
        <p:sp>
          <p:nvSpPr>
            <p:cNvPr id="278" name="Google Shape;10866;p84"/>
            <p:cNvSpPr/>
            <p:nvPr/>
          </p:nvSpPr>
          <p:spPr>
            <a:xfrm>
              <a:off x="-19602924" y="2575125"/>
              <a:ext cx="17350" cy="18150"/>
            </a:xfrm>
            <a:custGeom>
              <a:avLst/>
              <a:gd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79" name="Google Shape;10867;p84"/>
            <p:cNvSpPr/>
            <p:nvPr/>
          </p:nvSpPr>
          <p:spPr>
            <a:xfrm>
              <a:off x="-19710824" y="2575925"/>
              <a:ext cx="18925" cy="17350"/>
            </a:xfrm>
            <a:custGeom>
              <a:avLst/>
              <a:gdLst/>
              <a:rect l="l" t="t" r="r" b="b"/>
              <a:pathLst>
                <a:path w="757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56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80" name="Google Shape;10868;p84"/>
            <p:cNvSpPr/>
            <p:nvPr/>
          </p:nvSpPr>
          <p:spPr>
            <a:xfrm>
              <a:off x="-19602924" y="2611350"/>
              <a:ext cx="35475" cy="35475"/>
            </a:xfrm>
            <a:custGeom>
              <a:avLst/>
              <a:gd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81" name="Google Shape;10869;p84"/>
            <p:cNvSpPr/>
            <p:nvPr/>
          </p:nvSpPr>
          <p:spPr>
            <a:xfrm>
              <a:off x="-19728150" y="2611350"/>
              <a:ext cx="35450" cy="35475"/>
            </a:xfrm>
            <a:custGeom>
              <a:avLst/>
              <a:gd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72"/>
                    <a:pt x="315" y="1418"/>
                    <a:pt x="725" y="1418"/>
                  </a:cubicBezTo>
                  <a:cubicBezTo>
                    <a:pt x="1103" y="1418"/>
                    <a:pt x="1418" y="1072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82" name="Google Shape;10870;p84"/>
            <p:cNvSpPr/>
            <p:nvPr/>
          </p:nvSpPr>
          <p:spPr>
            <a:xfrm>
              <a:off x="-19802200" y="2416025"/>
              <a:ext cx="309575" cy="302275"/>
            </a:xfrm>
            <a:custGeom>
              <a:avLst/>
              <a:gdLst/>
              <a:rect l="l" t="t" r="r" b="b"/>
              <a:pathLst>
                <a:path w="12383" h="12091" extrusionOk="0">
                  <a:moveTo>
                    <a:pt x="6176" y="2080"/>
                  </a:moveTo>
                  <a:cubicBezTo>
                    <a:pt x="6711" y="2080"/>
                    <a:pt x="7121" y="2458"/>
                    <a:pt x="7215" y="2931"/>
                  </a:cubicBezTo>
                  <a:cubicBezTo>
                    <a:pt x="6869" y="2836"/>
                    <a:pt x="6554" y="2804"/>
                    <a:pt x="6176" y="2804"/>
                  </a:cubicBezTo>
                  <a:cubicBezTo>
                    <a:pt x="5829" y="2804"/>
                    <a:pt x="5483" y="2836"/>
                    <a:pt x="5168" y="2931"/>
                  </a:cubicBezTo>
                  <a:cubicBezTo>
                    <a:pt x="5231" y="2458"/>
                    <a:pt x="5672" y="2080"/>
                    <a:pt x="6176" y="2080"/>
                  </a:cubicBezTo>
                  <a:close/>
                  <a:moveTo>
                    <a:pt x="6176" y="3561"/>
                  </a:moveTo>
                  <a:cubicBezTo>
                    <a:pt x="6900" y="3561"/>
                    <a:pt x="7562" y="3750"/>
                    <a:pt x="8129" y="4065"/>
                  </a:cubicBezTo>
                  <a:cubicBezTo>
                    <a:pt x="7656" y="4600"/>
                    <a:pt x="6932" y="4978"/>
                    <a:pt x="6176" y="4978"/>
                  </a:cubicBezTo>
                  <a:cubicBezTo>
                    <a:pt x="5451" y="4978"/>
                    <a:pt x="4727" y="4600"/>
                    <a:pt x="4254" y="4065"/>
                  </a:cubicBezTo>
                  <a:cubicBezTo>
                    <a:pt x="4853" y="3750"/>
                    <a:pt x="5483" y="3561"/>
                    <a:pt x="6176" y="3561"/>
                  </a:cubicBezTo>
                  <a:close/>
                  <a:moveTo>
                    <a:pt x="6176" y="6932"/>
                  </a:moveTo>
                  <a:lnTo>
                    <a:pt x="7026" y="10555"/>
                  </a:lnTo>
                  <a:cubicBezTo>
                    <a:pt x="6743" y="10649"/>
                    <a:pt x="6459" y="10681"/>
                    <a:pt x="6176" y="10681"/>
                  </a:cubicBezTo>
                  <a:cubicBezTo>
                    <a:pt x="5924" y="10681"/>
                    <a:pt x="5640" y="10649"/>
                    <a:pt x="5357" y="10555"/>
                  </a:cubicBezTo>
                  <a:lnTo>
                    <a:pt x="6176" y="6932"/>
                  </a:lnTo>
                  <a:close/>
                  <a:moveTo>
                    <a:pt x="3655" y="4443"/>
                  </a:moveTo>
                  <a:cubicBezTo>
                    <a:pt x="4191" y="5073"/>
                    <a:pt x="4884" y="5514"/>
                    <a:pt x="5766" y="5640"/>
                  </a:cubicBezTo>
                  <a:lnTo>
                    <a:pt x="4538" y="11027"/>
                  </a:lnTo>
                  <a:cubicBezTo>
                    <a:pt x="3151" y="10366"/>
                    <a:pt x="2238" y="8979"/>
                    <a:pt x="2238" y="7436"/>
                  </a:cubicBezTo>
                  <a:cubicBezTo>
                    <a:pt x="2238" y="6239"/>
                    <a:pt x="2805" y="5167"/>
                    <a:pt x="3655" y="4443"/>
                  </a:cubicBezTo>
                  <a:close/>
                  <a:moveTo>
                    <a:pt x="8696" y="4443"/>
                  </a:moveTo>
                  <a:cubicBezTo>
                    <a:pt x="9578" y="5167"/>
                    <a:pt x="10114" y="6270"/>
                    <a:pt x="10114" y="7436"/>
                  </a:cubicBezTo>
                  <a:cubicBezTo>
                    <a:pt x="10082" y="8979"/>
                    <a:pt x="9232" y="10366"/>
                    <a:pt x="7846" y="11027"/>
                  </a:cubicBezTo>
                  <a:lnTo>
                    <a:pt x="6617" y="5640"/>
                  </a:lnTo>
                  <a:cubicBezTo>
                    <a:pt x="7499" y="5514"/>
                    <a:pt x="8192" y="5073"/>
                    <a:pt x="8696" y="4443"/>
                  </a:cubicBezTo>
                  <a:close/>
                  <a:moveTo>
                    <a:pt x="4727" y="1"/>
                  </a:moveTo>
                  <a:cubicBezTo>
                    <a:pt x="4538" y="1"/>
                    <a:pt x="4380" y="158"/>
                    <a:pt x="4380" y="347"/>
                  </a:cubicBezTo>
                  <a:cubicBezTo>
                    <a:pt x="4380" y="946"/>
                    <a:pt x="4664" y="1513"/>
                    <a:pt x="5073" y="1828"/>
                  </a:cubicBezTo>
                  <a:cubicBezTo>
                    <a:pt x="4664" y="2143"/>
                    <a:pt x="4380" y="2678"/>
                    <a:pt x="4380" y="3246"/>
                  </a:cubicBezTo>
                  <a:cubicBezTo>
                    <a:pt x="3592" y="3561"/>
                    <a:pt x="2931" y="4096"/>
                    <a:pt x="2395" y="4758"/>
                  </a:cubicBezTo>
                  <a:lnTo>
                    <a:pt x="1387" y="4380"/>
                  </a:lnTo>
                  <a:lnTo>
                    <a:pt x="725" y="3088"/>
                  </a:lnTo>
                  <a:cubicBezTo>
                    <a:pt x="657" y="2974"/>
                    <a:pt x="522" y="2893"/>
                    <a:pt x="393" y="2893"/>
                  </a:cubicBezTo>
                  <a:cubicBezTo>
                    <a:pt x="344" y="2893"/>
                    <a:pt x="296" y="2904"/>
                    <a:pt x="253" y="2931"/>
                  </a:cubicBezTo>
                  <a:cubicBezTo>
                    <a:pt x="95" y="2994"/>
                    <a:pt x="1" y="3246"/>
                    <a:pt x="95" y="3403"/>
                  </a:cubicBezTo>
                  <a:lnTo>
                    <a:pt x="788" y="4789"/>
                  </a:lnTo>
                  <a:cubicBezTo>
                    <a:pt x="820" y="4884"/>
                    <a:pt x="914" y="4978"/>
                    <a:pt x="977" y="4978"/>
                  </a:cubicBezTo>
                  <a:lnTo>
                    <a:pt x="2017" y="5356"/>
                  </a:lnTo>
                  <a:cubicBezTo>
                    <a:pt x="1734" y="5923"/>
                    <a:pt x="1545" y="6491"/>
                    <a:pt x="1513" y="7121"/>
                  </a:cubicBezTo>
                  <a:lnTo>
                    <a:pt x="410" y="7121"/>
                  </a:lnTo>
                  <a:cubicBezTo>
                    <a:pt x="190" y="7121"/>
                    <a:pt x="32" y="7278"/>
                    <a:pt x="32" y="7499"/>
                  </a:cubicBezTo>
                  <a:cubicBezTo>
                    <a:pt x="32" y="7688"/>
                    <a:pt x="190" y="7845"/>
                    <a:pt x="410" y="7845"/>
                  </a:cubicBezTo>
                  <a:lnTo>
                    <a:pt x="1513" y="7845"/>
                  </a:lnTo>
                  <a:cubicBezTo>
                    <a:pt x="1545" y="8475"/>
                    <a:pt x="1734" y="9074"/>
                    <a:pt x="2017" y="9610"/>
                  </a:cubicBezTo>
                  <a:lnTo>
                    <a:pt x="977" y="10019"/>
                  </a:lnTo>
                  <a:cubicBezTo>
                    <a:pt x="914" y="10051"/>
                    <a:pt x="820" y="10082"/>
                    <a:pt x="788" y="10177"/>
                  </a:cubicBezTo>
                  <a:lnTo>
                    <a:pt x="95" y="11594"/>
                  </a:lnTo>
                  <a:cubicBezTo>
                    <a:pt x="1" y="11752"/>
                    <a:pt x="95" y="11972"/>
                    <a:pt x="253" y="12067"/>
                  </a:cubicBezTo>
                  <a:cubicBezTo>
                    <a:pt x="292" y="12083"/>
                    <a:pt x="336" y="12091"/>
                    <a:pt x="380" y="12091"/>
                  </a:cubicBezTo>
                  <a:cubicBezTo>
                    <a:pt x="513" y="12091"/>
                    <a:pt x="655" y="12020"/>
                    <a:pt x="725" y="11878"/>
                  </a:cubicBezTo>
                  <a:lnTo>
                    <a:pt x="1387" y="10586"/>
                  </a:lnTo>
                  <a:lnTo>
                    <a:pt x="2395" y="10208"/>
                  </a:lnTo>
                  <a:cubicBezTo>
                    <a:pt x="2962" y="10933"/>
                    <a:pt x="3718" y="11531"/>
                    <a:pt x="4664" y="11846"/>
                  </a:cubicBezTo>
                  <a:cubicBezTo>
                    <a:pt x="4706" y="11868"/>
                    <a:pt x="4750" y="11878"/>
                    <a:pt x="4794" y="11878"/>
                  </a:cubicBezTo>
                  <a:cubicBezTo>
                    <a:pt x="4944" y="11878"/>
                    <a:pt x="5087" y="11758"/>
                    <a:pt x="5136" y="11563"/>
                  </a:cubicBezTo>
                  <a:lnTo>
                    <a:pt x="5199" y="11248"/>
                  </a:lnTo>
                  <a:cubicBezTo>
                    <a:pt x="5514" y="11342"/>
                    <a:pt x="5829" y="11374"/>
                    <a:pt x="6176" y="11374"/>
                  </a:cubicBezTo>
                  <a:cubicBezTo>
                    <a:pt x="6491" y="11374"/>
                    <a:pt x="6869" y="11342"/>
                    <a:pt x="7184" y="11248"/>
                  </a:cubicBezTo>
                  <a:lnTo>
                    <a:pt x="7247" y="11563"/>
                  </a:lnTo>
                  <a:cubicBezTo>
                    <a:pt x="7275" y="11756"/>
                    <a:pt x="7471" y="11852"/>
                    <a:pt x="7646" y="11852"/>
                  </a:cubicBezTo>
                  <a:cubicBezTo>
                    <a:pt x="7671" y="11852"/>
                    <a:pt x="7696" y="11850"/>
                    <a:pt x="7720" y="11846"/>
                  </a:cubicBezTo>
                  <a:cubicBezTo>
                    <a:pt x="8633" y="11531"/>
                    <a:pt x="9421" y="10933"/>
                    <a:pt x="9956" y="10208"/>
                  </a:cubicBezTo>
                  <a:lnTo>
                    <a:pt x="10996" y="10586"/>
                  </a:lnTo>
                  <a:lnTo>
                    <a:pt x="11658" y="11878"/>
                  </a:lnTo>
                  <a:cubicBezTo>
                    <a:pt x="11729" y="12020"/>
                    <a:pt x="11870" y="12091"/>
                    <a:pt x="12003" y="12091"/>
                  </a:cubicBezTo>
                  <a:cubicBezTo>
                    <a:pt x="12048" y="12091"/>
                    <a:pt x="12091" y="12083"/>
                    <a:pt x="12130" y="12067"/>
                  </a:cubicBezTo>
                  <a:cubicBezTo>
                    <a:pt x="12288" y="11972"/>
                    <a:pt x="12382" y="11720"/>
                    <a:pt x="12288" y="11594"/>
                  </a:cubicBezTo>
                  <a:lnTo>
                    <a:pt x="11500" y="10177"/>
                  </a:lnTo>
                  <a:cubicBezTo>
                    <a:pt x="11469" y="10082"/>
                    <a:pt x="11374" y="10019"/>
                    <a:pt x="11311" y="10019"/>
                  </a:cubicBezTo>
                  <a:lnTo>
                    <a:pt x="10271" y="9610"/>
                  </a:lnTo>
                  <a:cubicBezTo>
                    <a:pt x="10555" y="9074"/>
                    <a:pt x="10712" y="8475"/>
                    <a:pt x="10807" y="7845"/>
                  </a:cubicBezTo>
                  <a:lnTo>
                    <a:pt x="11910" y="7845"/>
                  </a:lnTo>
                  <a:cubicBezTo>
                    <a:pt x="12099" y="7845"/>
                    <a:pt x="12256" y="7688"/>
                    <a:pt x="12256" y="7499"/>
                  </a:cubicBezTo>
                  <a:cubicBezTo>
                    <a:pt x="12256" y="7278"/>
                    <a:pt x="12099" y="7121"/>
                    <a:pt x="11910" y="7121"/>
                  </a:cubicBezTo>
                  <a:lnTo>
                    <a:pt x="10807" y="7121"/>
                  </a:lnTo>
                  <a:cubicBezTo>
                    <a:pt x="10775" y="6491"/>
                    <a:pt x="10555" y="5923"/>
                    <a:pt x="10271" y="5356"/>
                  </a:cubicBezTo>
                  <a:lnTo>
                    <a:pt x="11311" y="4978"/>
                  </a:lnTo>
                  <a:cubicBezTo>
                    <a:pt x="11374" y="4915"/>
                    <a:pt x="11469" y="4884"/>
                    <a:pt x="11500" y="4789"/>
                  </a:cubicBezTo>
                  <a:lnTo>
                    <a:pt x="12225" y="3403"/>
                  </a:lnTo>
                  <a:cubicBezTo>
                    <a:pt x="12288" y="3214"/>
                    <a:pt x="12225" y="2994"/>
                    <a:pt x="12067" y="2931"/>
                  </a:cubicBezTo>
                  <a:cubicBezTo>
                    <a:pt x="12024" y="2904"/>
                    <a:pt x="11973" y="2893"/>
                    <a:pt x="11922" y="2893"/>
                  </a:cubicBezTo>
                  <a:cubicBezTo>
                    <a:pt x="11785" y="2893"/>
                    <a:pt x="11640" y="2974"/>
                    <a:pt x="11595" y="3088"/>
                  </a:cubicBezTo>
                  <a:lnTo>
                    <a:pt x="10902" y="4380"/>
                  </a:lnTo>
                  <a:lnTo>
                    <a:pt x="9893" y="4758"/>
                  </a:lnTo>
                  <a:cubicBezTo>
                    <a:pt x="9389" y="4096"/>
                    <a:pt x="8696" y="3561"/>
                    <a:pt x="7909" y="3246"/>
                  </a:cubicBezTo>
                  <a:cubicBezTo>
                    <a:pt x="7909" y="2647"/>
                    <a:pt x="7656" y="2143"/>
                    <a:pt x="7215" y="1828"/>
                  </a:cubicBezTo>
                  <a:cubicBezTo>
                    <a:pt x="7656" y="1450"/>
                    <a:pt x="7909" y="946"/>
                    <a:pt x="7909" y="347"/>
                  </a:cubicBezTo>
                  <a:cubicBezTo>
                    <a:pt x="7909" y="158"/>
                    <a:pt x="7751" y="1"/>
                    <a:pt x="7562" y="1"/>
                  </a:cubicBezTo>
                  <a:cubicBezTo>
                    <a:pt x="7373" y="1"/>
                    <a:pt x="7215" y="158"/>
                    <a:pt x="7215" y="347"/>
                  </a:cubicBezTo>
                  <a:cubicBezTo>
                    <a:pt x="7215" y="946"/>
                    <a:pt x="6743" y="1450"/>
                    <a:pt x="6144" y="1450"/>
                  </a:cubicBezTo>
                  <a:cubicBezTo>
                    <a:pt x="5546" y="1450"/>
                    <a:pt x="5073" y="946"/>
                    <a:pt x="5073" y="347"/>
                  </a:cubicBezTo>
                  <a:cubicBezTo>
                    <a:pt x="5073" y="158"/>
                    <a:pt x="4916" y="1"/>
                    <a:pt x="4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18"/>
          <p:cNvSpPr/>
          <p:nvPr/>
        </p:nvSpPr>
        <p:spPr>
          <a:xfrm>
            <a:off x="0" y="3669779"/>
            <a:ext cx="9144000" cy="1473721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1" name="직사각형 310"/>
          <p:cNvSpPr/>
          <p:nvPr/>
        </p:nvSpPr>
        <p:spPr>
          <a:xfrm>
            <a:off x="0" y="2077459"/>
            <a:ext cx="9144000" cy="1503958"/>
          </a:xfrm>
          <a:prstGeom prst="rect">
            <a:avLst/>
          </a:prstGeom>
          <a:solidFill>
            <a:srgbClr val="5A82F6">
              <a:alpha val="3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0" name="직사각형 309"/>
          <p:cNvSpPr/>
          <p:nvPr/>
        </p:nvSpPr>
        <p:spPr>
          <a:xfrm>
            <a:off x="0" y="627507"/>
            <a:ext cx="9144000" cy="432053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[2.2]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메인 프로그램</a:t>
            </a:r>
            <a:endParaRPr lang="en-US" altLang="ko-KR" sz="240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61" name="Google Shape;151;p36"/>
          <p:cNvSpPr txBox="1">
            <a:spLocks noGrp="1"/>
          </p:cNvSpPr>
          <p:nvPr/>
        </p:nvSpPr>
        <p:spPr>
          <a:xfrm>
            <a:off x="251460" y="1491615"/>
            <a:ext cx="1746022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84" name="Google Shape;151;p36"/>
          <p:cNvSpPr txBox="1">
            <a:spLocks noGrp="1"/>
          </p:cNvSpPr>
          <p:nvPr/>
        </p:nvSpPr>
        <p:spPr>
          <a:xfrm>
            <a:off x="395477" y="1051672"/>
            <a:ext cx="4032504" cy="2959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800" b="1" i="0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308" name="직사각형 307"/>
          <p:cNvSpPr/>
          <p:nvPr/>
        </p:nvSpPr>
        <p:spPr>
          <a:xfrm>
            <a:off x="0" y="1131570"/>
            <a:ext cx="9144000" cy="864108"/>
          </a:xfrm>
          <a:prstGeom prst="rect">
            <a:avLst/>
          </a:prstGeom>
          <a:solidFill>
            <a:schemeClr val="dk2">
              <a:alpha val="35000"/>
            </a:scheme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63" name="그림 26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1460" y="3898417"/>
            <a:ext cx="1202886" cy="689585"/>
          </a:xfrm>
          <a:prstGeom prst="rect">
            <a:avLst/>
          </a:prstGeom>
        </p:spPr>
      </p:pic>
      <p:sp>
        <p:nvSpPr>
          <p:cNvPr id="312" name="Google Shape;151;p36"/>
          <p:cNvSpPr txBox="1">
            <a:spLocks noGrp="1"/>
          </p:cNvSpPr>
          <p:nvPr/>
        </p:nvSpPr>
        <p:spPr>
          <a:xfrm>
            <a:off x="7596378" y="735963"/>
            <a:ext cx="1565036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유저 인터페이스</a:t>
            </a:r>
          </a:p>
        </p:txBody>
      </p:sp>
      <p:sp>
        <p:nvSpPr>
          <p:cNvPr id="313" name="Google Shape;151;p36"/>
          <p:cNvSpPr txBox="1">
            <a:spLocks noGrp="1"/>
          </p:cNvSpPr>
          <p:nvPr/>
        </p:nvSpPr>
        <p:spPr>
          <a:xfrm>
            <a:off x="7956423" y="1695182"/>
            <a:ext cx="1187577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커멘드 모듈</a:t>
            </a:r>
          </a:p>
        </p:txBody>
      </p:sp>
      <p:sp>
        <p:nvSpPr>
          <p:cNvPr id="314" name="Google Shape;151;p36"/>
          <p:cNvSpPr txBox="1">
            <a:spLocks noGrp="1"/>
          </p:cNvSpPr>
          <p:nvPr/>
        </p:nvSpPr>
        <p:spPr>
          <a:xfrm>
            <a:off x="8028432" y="3279380"/>
            <a:ext cx="1187577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도구 모듈</a:t>
            </a:r>
          </a:p>
        </p:txBody>
      </p:sp>
      <p:sp>
        <p:nvSpPr>
          <p:cNvPr id="316" name="Google Shape;151;p36"/>
          <p:cNvSpPr txBox="1">
            <a:spLocks noGrp="1"/>
          </p:cNvSpPr>
          <p:nvPr/>
        </p:nvSpPr>
        <p:spPr>
          <a:xfrm>
            <a:off x="-36576" y="4761794"/>
            <a:ext cx="1763649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빗썸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API</a:t>
            </a:r>
          </a:p>
        </p:txBody>
      </p:sp>
      <p:pic>
        <p:nvPicPr>
          <p:cNvPr id="318" name="그림 3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35658" y="3939921"/>
            <a:ext cx="1772976" cy="725867"/>
          </a:xfrm>
          <a:prstGeom prst="rect">
            <a:avLst/>
          </a:prstGeom>
        </p:spPr>
      </p:pic>
      <p:sp>
        <p:nvSpPr>
          <p:cNvPr id="320" name="Google Shape;151;p36"/>
          <p:cNvSpPr txBox="1">
            <a:spLocks noGrp="1"/>
          </p:cNvSpPr>
          <p:nvPr/>
        </p:nvSpPr>
        <p:spPr>
          <a:xfrm>
            <a:off x="1835658" y="4761794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Slack API</a:t>
            </a:r>
          </a:p>
        </p:txBody>
      </p:sp>
      <p:pic>
        <p:nvPicPr>
          <p:cNvPr id="323" name="그림 32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23919" y="3869252"/>
            <a:ext cx="1253406" cy="718750"/>
          </a:xfrm>
          <a:prstGeom prst="rect">
            <a:avLst/>
          </a:prstGeom>
        </p:spPr>
      </p:pic>
      <p:sp>
        <p:nvSpPr>
          <p:cNvPr id="324" name="Google Shape;151;p36"/>
          <p:cNvSpPr txBox="1">
            <a:spLocks noGrp="1"/>
          </p:cNvSpPr>
          <p:nvPr/>
        </p:nvSpPr>
        <p:spPr>
          <a:xfrm>
            <a:off x="3707892" y="4761794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MySQL DB</a:t>
            </a:r>
          </a:p>
        </p:txBody>
      </p:sp>
      <p:sp>
        <p:nvSpPr>
          <p:cNvPr id="327" name="Google Shape;151;p36"/>
          <p:cNvSpPr txBox="1">
            <a:spLocks noGrp="1"/>
          </p:cNvSpPr>
          <p:nvPr/>
        </p:nvSpPr>
        <p:spPr>
          <a:xfrm>
            <a:off x="5508117" y="4761794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인공지능 서버</a:t>
            </a:r>
          </a:p>
        </p:txBody>
      </p:sp>
      <p:grpSp>
        <p:nvGrpSpPr>
          <p:cNvPr id="272" name="그룹 271"/>
          <p:cNvGrpSpPr/>
          <p:nvPr/>
        </p:nvGrpSpPr>
        <p:grpSpPr>
          <a:xfrm>
            <a:off x="6012180" y="3867811"/>
            <a:ext cx="769746" cy="721632"/>
            <a:chOff x="7236333" y="2283714"/>
            <a:chExt cx="769746" cy="721632"/>
          </a:xfrm>
        </p:grpSpPr>
        <p:sp>
          <p:nvSpPr>
            <p:cNvPr id="273" name="Google Shape;9199;p79"/>
            <p:cNvSpPr/>
            <p:nvPr/>
          </p:nvSpPr>
          <p:spPr>
            <a:xfrm>
              <a:off x="7236333" y="2283714"/>
              <a:ext cx="769746" cy="721632"/>
            </a:xfrm>
            <a:custGeom>
              <a:avLst/>
              <a:gdLst/>
              <a:ahLst/>
              <a:cxnLst/>
              <a:rect l="l" t="t" r="r" b="b"/>
              <a:pathLst>
                <a:path w="19326" h="18118" extrusionOk="0"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8193" y="12456"/>
                  </a:moveTo>
                  <a:lnTo>
                    <a:pt x="18193" y="13024"/>
                  </a:lnTo>
                  <a:cubicBezTo>
                    <a:pt x="18193" y="13335"/>
                    <a:pt x="17939" y="13588"/>
                    <a:pt x="17628" y="13588"/>
                  </a:cubicBez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1520" y="14720"/>
                  </a:moveTo>
                  <a:lnTo>
                    <a:pt x="12275" y="16985"/>
                  </a:ln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4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5325" y="18117"/>
                  </a:lnTo>
                  <a:cubicBezTo>
                    <a:pt x="15639" y="18117"/>
                    <a:pt x="15889" y="17864"/>
                    <a:pt x="15889" y="17553"/>
                  </a:cubicBezTo>
                  <a:cubicBezTo>
                    <a:pt x="15889" y="17239"/>
                    <a:pt x="15639" y="16985"/>
                    <a:pt x="15325" y="16985"/>
                  </a:cubicBezTo>
                  <a:lnTo>
                    <a:pt x="13468" y="16985"/>
                  </a:lnTo>
                  <a:lnTo>
                    <a:pt x="12713" y="14720"/>
                  </a:lnTo>
                  <a:lnTo>
                    <a:pt x="17628" y="14720"/>
                  </a:lnTo>
                  <a:cubicBezTo>
                    <a:pt x="18565" y="14720"/>
                    <a:pt x="19325" y="13960"/>
                    <a:pt x="19325" y="13024"/>
                  </a:cubicBezTo>
                  <a:lnTo>
                    <a:pt x="19325" y="1701"/>
                  </a:lnTo>
                  <a:cubicBezTo>
                    <a:pt x="19325" y="762"/>
                    <a:pt x="18565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274" name="Google Shape;10454;p83"/>
            <p:cNvGrpSpPr/>
            <p:nvPr/>
          </p:nvGrpSpPr>
          <p:grpSpPr>
            <a:xfrm>
              <a:off x="7488936" y="2355723"/>
              <a:ext cx="288696" cy="337515"/>
              <a:chOff x="-48237000" y="2342650"/>
              <a:chExt cx="256800" cy="300225"/>
            </a:xfrm>
          </p:grpSpPr>
          <p:sp>
            <p:nvSpPr>
              <p:cNvPr id="275" name="Google Shape;10455;p83"/>
              <p:cNvSpPr/>
              <p:nvPr/>
            </p:nvSpPr>
            <p:spPr>
              <a:xfrm>
                <a:off x="-48237000" y="2342650"/>
                <a:ext cx="256800" cy="300225"/>
              </a:xfrm>
              <a:custGeom>
                <a:avLst/>
                <a:gdLst/>
                <a:ahLst/>
                <a:cxnLst/>
                <a:rect l="l" t="t" r="r" b="b"/>
                <a:pathLst>
                  <a:path w="10272" h="12009" extrusionOk="0">
                    <a:moveTo>
                      <a:pt x="4507" y="679"/>
                    </a:moveTo>
                    <a:cubicBezTo>
                      <a:pt x="4774" y="679"/>
                      <a:pt x="5048" y="706"/>
                      <a:pt x="5325" y="762"/>
                    </a:cubicBezTo>
                    <a:cubicBezTo>
                      <a:pt x="6774" y="1077"/>
                      <a:pt x="7940" y="2274"/>
                      <a:pt x="8255" y="3723"/>
                    </a:cubicBezTo>
                    <a:cubicBezTo>
                      <a:pt x="8381" y="4227"/>
                      <a:pt x="8381" y="4763"/>
                      <a:pt x="8318" y="5267"/>
                    </a:cubicBezTo>
                    <a:cubicBezTo>
                      <a:pt x="8318" y="5330"/>
                      <a:pt x="8318" y="5424"/>
                      <a:pt x="8350" y="5487"/>
                    </a:cubicBezTo>
                    <a:lnTo>
                      <a:pt x="9263" y="7220"/>
                    </a:lnTo>
                    <a:cubicBezTo>
                      <a:pt x="9389" y="7441"/>
                      <a:pt x="9232" y="7756"/>
                      <a:pt x="8980" y="7756"/>
                    </a:cubicBezTo>
                    <a:lnTo>
                      <a:pt x="8034" y="7756"/>
                    </a:lnTo>
                    <a:cubicBezTo>
                      <a:pt x="7845" y="7756"/>
                      <a:pt x="7688" y="7913"/>
                      <a:pt x="7688" y="8102"/>
                    </a:cubicBezTo>
                    <a:lnTo>
                      <a:pt x="7688" y="9867"/>
                    </a:lnTo>
                    <a:lnTo>
                      <a:pt x="5892" y="9867"/>
                    </a:lnTo>
                    <a:cubicBezTo>
                      <a:pt x="5703" y="9867"/>
                      <a:pt x="5546" y="10024"/>
                      <a:pt x="5546" y="10213"/>
                    </a:cubicBezTo>
                    <a:lnTo>
                      <a:pt x="5546" y="11284"/>
                    </a:lnTo>
                    <a:lnTo>
                      <a:pt x="2049" y="11284"/>
                    </a:lnTo>
                    <a:lnTo>
                      <a:pt x="2049" y="7693"/>
                    </a:lnTo>
                    <a:cubicBezTo>
                      <a:pt x="2049" y="7598"/>
                      <a:pt x="2017" y="7504"/>
                      <a:pt x="1923" y="7441"/>
                    </a:cubicBezTo>
                    <a:cubicBezTo>
                      <a:pt x="1103" y="6685"/>
                      <a:pt x="631" y="5645"/>
                      <a:pt x="631" y="4542"/>
                    </a:cubicBezTo>
                    <a:cubicBezTo>
                      <a:pt x="631" y="2387"/>
                      <a:pt x="2372" y="679"/>
                      <a:pt x="4507" y="679"/>
                    </a:cubicBezTo>
                    <a:close/>
                    <a:moveTo>
                      <a:pt x="4570" y="0"/>
                    </a:moveTo>
                    <a:cubicBezTo>
                      <a:pt x="2059" y="0"/>
                      <a:pt x="1" y="1999"/>
                      <a:pt x="1" y="4542"/>
                    </a:cubicBezTo>
                    <a:cubicBezTo>
                      <a:pt x="1" y="5802"/>
                      <a:pt x="505" y="7000"/>
                      <a:pt x="1418" y="7850"/>
                    </a:cubicBezTo>
                    <a:lnTo>
                      <a:pt x="1418" y="11631"/>
                    </a:lnTo>
                    <a:cubicBezTo>
                      <a:pt x="1418" y="11851"/>
                      <a:pt x="1576" y="12009"/>
                      <a:pt x="1765" y="12009"/>
                    </a:cubicBezTo>
                    <a:lnTo>
                      <a:pt x="5987" y="12009"/>
                    </a:lnTo>
                    <a:cubicBezTo>
                      <a:pt x="6176" y="12009"/>
                      <a:pt x="6333" y="11851"/>
                      <a:pt x="6333" y="11631"/>
                    </a:cubicBezTo>
                    <a:lnTo>
                      <a:pt x="6333" y="10591"/>
                    </a:lnTo>
                    <a:lnTo>
                      <a:pt x="8097" y="10591"/>
                    </a:lnTo>
                    <a:cubicBezTo>
                      <a:pt x="8287" y="10591"/>
                      <a:pt x="8444" y="10434"/>
                      <a:pt x="8444" y="10213"/>
                    </a:cubicBezTo>
                    <a:lnTo>
                      <a:pt x="8444" y="8449"/>
                    </a:lnTo>
                    <a:lnTo>
                      <a:pt x="9043" y="8449"/>
                    </a:lnTo>
                    <a:cubicBezTo>
                      <a:pt x="9799" y="8417"/>
                      <a:pt x="10271" y="7598"/>
                      <a:pt x="9925" y="6874"/>
                    </a:cubicBezTo>
                    <a:lnTo>
                      <a:pt x="9043" y="5267"/>
                    </a:lnTo>
                    <a:cubicBezTo>
                      <a:pt x="9137" y="4700"/>
                      <a:pt x="9137" y="4164"/>
                      <a:pt x="9011" y="3597"/>
                    </a:cubicBezTo>
                    <a:cubicBezTo>
                      <a:pt x="8665" y="1864"/>
                      <a:pt x="7247" y="510"/>
                      <a:pt x="5546" y="100"/>
                    </a:cubicBezTo>
                    <a:cubicBezTo>
                      <a:pt x="5215" y="33"/>
                      <a:pt x="4889" y="0"/>
                      <a:pt x="45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76" name="Google Shape;10456;p83"/>
              <p:cNvSpPr/>
              <p:nvPr/>
            </p:nvSpPr>
            <p:spPr>
              <a:xfrm>
                <a:off x="-48195248" y="2377425"/>
                <a:ext cx="144150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766" h="5609" extrusionOk="0">
                    <a:moveTo>
                      <a:pt x="3214" y="757"/>
                    </a:moveTo>
                    <a:lnTo>
                      <a:pt x="3214" y="883"/>
                    </a:lnTo>
                    <a:cubicBezTo>
                      <a:pt x="3214" y="1040"/>
                      <a:pt x="3277" y="1135"/>
                      <a:pt x="3435" y="1198"/>
                    </a:cubicBezTo>
                    <a:cubicBezTo>
                      <a:pt x="3624" y="1261"/>
                      <a:pt x="3844" y="1387"/>
                      <a:pt x="4002" y="1513"/>
                    </a:cubicBezTo>
                    <a:cubicBezTo>
                      <a:pt x="4061" y="1553"/>
                      <a:pt x="4146" y="1593"/>
                      <a:pt x="4233" y="1593"/>
                    </a:cubicBezTo>
                    <a:cubicBezTo>
                      <a:pt x="4283" y="1593"/>
                      <a:pt x="4333" y="1579"/>
                      <a:pt x="4380" y="1545"/>
                    </a:cubicBezTo>
                    <a:lnTo>
                      <a:pt x="4506" y="1482"/>
                    </a:lnTo>
                    <a:lnTo>
                      <a:pt x="4852" y="2049"/>
                    </a:lnTo>
                    <a:lnTo>
                      <a:pt x="4726" y="2143"/>
                    </a:lnTo>
                    <a:cubicBezTo>
                      <a:pt x="4632" y="2206"/>
                      <a:pt x="4537" y="2364"/>
                      <a:pt x="4569" y="2490"/>
                    </a:cubicBezTo>
                    <a:cubicBezTo>
                      <a:pt x="4632" y="2710"/>
                      <a:pt x="4632" y="2899"/>
                      <a:pt x="4569" y="3120"/>
                    </a:cubicBezTo>
                    <a:cubicBezTo>
                      <a:pt x="4537" y="3277"/>
                      <a:pt x="4632" y="3403"/>
                      <a:pt x="4726" y="3466"/>
                    </a:cubicBezTo>
                    <a:lnTo>
                      <a:pt x="4852" y="3561"/>
                    </a:lnTo>
                    <a:lnTo>
                      <a:pt x="4506" y="4159"/>
                    </a:lnTo>
                    <a:lnTo>
                      <a:pt x="4380" y="4065"/>
                    </a:lnTo>
                    <a:cubicBezTo>
                      <a:pt x="4323" y="4037"/>
                      <a:pt x="4260" y="4021"/>
                      <a:pt x="4199" y="4021"/>
                    </a:cubicBezTo>
                    <a:cubicBezTo>
                      <a:pt x="4125" y="4021"/>
                      <a:pt x="4054" y="4044"/>
                      <a:pt x="4002" y="4096"/>
                    </a:cubicBezTo>
                    <a:cubicBezTo>
                      <a:pt x="3844" y="4254"/>
                      <a:pt x="3624" y="4348"/>
                      <a:pt x="3435" y="4411"/>
                    </a:cubicBezTo>
                    <a:cubicBezTo>
                      <a:pt x="3277" y="4475"/>
                      <a:pt x="3214" y="4632"/>
                      <a:pt x="3214" y="4727"/>
                    </a:cubicBezTo>
                    <a:lnTo>
                      <a:pt x="3214" y="4853"/>
                    </a:lnTo>
                    <a:lnTo>
                      <a:pt x="2489" y="4853"/>
                    </a:lnTo>
                    <a:lnTo>
                      <a:pt x="2489" y="4727"/>
                    </a:lnTo>
                    <a:cubicBezTo>
                      <a:pt x="2489" y="4569"/>
                      <a:pt x="2426" y="4475"/>
                      <a:pt x="2269" y="4411"/>
                    </a:cubicBezTo>
                    <a:cubicBezTo>
                      <a:pt x="2048" y="4348"/>
                      <a:pt x="1859" y="4222"/>
                      <a:pt x="1702" y="4096"/>
                    </a:cubicBezTo>
                    <a:cubicBezTo>
                      <a:pt x="1622" y="4057"/>
                      <a:pt x="1530" y="4017"/>
                      <a:pt x="1449" y="4017"/>
                    </a:cubicBezTo>
                    <a:cubicBezTo>
                      <a:pt x="1402" y="4017"/>
                      <a:pt x="1358" y="4030"/>
                      <a:pt x="1324" y="4065"/>
                    </a:cubicBezTo>
                    <a:lnTo>
                      <a:pt x="1198" y="4159"/>
                    </a:lnTo>
                    <a:lnTo>
                      <a:pt x="851" y="3561"/>
                    </a:lnTo>
                    <a:lnTo>
                      <a:pt x="946" y="3466"/>
                    </a:lnTo>
                    <a:cubicBezTo>
                      <a:pt x="1072" y="3403"/>
                      <a:pt x="1166" y="3246"/>
                      <a:pt x="1103" y="3120"/>
                    </a:cubicBezTo>
                    <a:cubicBezTo>
                      <a:pt x="1072" y="2899"/>
                      <a:pt x="1072" y="2710"/>
                      <a:pt x="1103" y="2490"/>
                    </a:cubicBezTo>
                    <a:cubicBezTo>
                      <a:pt x="1166" y="2332"/>
                      <a:pt x="1072" y="2206"/>
                      <a:pt x="946" y="2143"/>
                    </a:cubicBezTo>
                    <a:lnTo>
                      <a:pt x="851" y="2049"/>
                    </a:lnTo>
                    <a:lnTo>
                      <a:pt x="1198" y="1482"/>
                    </a:lnTo>
                    <a:lnTo>
                      <a:pt x="1324" y="1545"/>
                    </a:lnTo>
                    <a:cubicBezTo>
                      <a:pt x="1366" y="1573"/>
                      <a:pt x="1421" y="1588"/>
                      <a:pt x="1481" y="1588"/>
                    </a:cubicBezTo>
                    <a:cubicBezTo>
                      <a:pt x="1553" y="1588"/>
                      <a:pt x="1632" y="1565"/>
                      <a:pt x="1702" y="1513"/>
                    </a:cubicBezTo>
                    <a:cubicBezTo>
                      <a:pt x="1859" y="1356"/>
                      <a:pt x="2048" y="1261"/>
                      <a:pt x="2269" y="1198"/>
                    </a:cubicBezTo>
                    <a:cubicBezTo>
                      <a:pt x="2426" y="1135"/>
                      <a:pt x="2489" y="977"/>
                      <a:pt x="2489" y="883"/>
                    </a:cubicBezTo>
                    <a:lnTo>
                      <a:pt x="2489" y="757"/>
                    </a:lnTo>
                    <a:close/>
                    <a:moveTo>
                      <a:pt x="2174" y="1"/>
                    </a:moveTo>
                    <a:cubicBezTo>
                      <a:pt x="1985" y="1"/>
                      <a:pt x="1828" y="158"/>
                      <a:pt x="1828" y="379"/>
                    </a:cubicBezTo>
                    <a:lnTo>
                      <a:pt x="1828" y="599"/>
                    </a:lnTo>
                    <a:cubicBezTo>
                      <a:pt x="1702" y="631"/>
                      <a:pt x="1576" y="725"/>
                      <a:pt x="1513" y="788"/>
                    </a:cubicBezTo>
                    <a:lnTo>
                      <a:pt x="1324" y="694"/>
                    </a:lnTo>
                    <a:cubicBezTo>
                      <a:pt x="1265" y="658"/>
                      <a:pt x="1192" y="641"/>
                      <a:pt x="1122" y="641"/>
                    </a:cubicBezTo>
                    <a:cubicBezTo>
                      <a:pt x="1004" y="641"/>
                      <a:pt x="890" y="690"/>
                      <a:pt x="851" y="788"/>
                    </a:cubicBezTo>
                    <a:lnTo>
                      <a:pt x="126" y="2017"/>
                    </a:lnTo>
                    <a:cubicBezTo>
                      <a:pt x="63" y="2175"/>
                      <a:pt x="95" y="2427"/>
                      <a:pt x="253" y="2490"/>
                    </a:cubicBezTo>
                    <a:lnTo>
                      <a:pt x="442" y="2616"/>
                    </a:lnTo>
                    <a:lnTo>
                      <a:pt x="442" y="2994"/>
                    </a:lnTo>
                    <a:lnTo>
                      <a:pt x="253" y="3120"/>
                    </a:lnTo>
                    <a:cubicBezTo>
                      <a:pt x="95" y="3214"/>
                      <a:pt x="0" y="3435"/>
                      <a:pt x="126" y="3592"/>
                    </a:cubicBezTo>
                    <a:lnTo>
                      <a:pt x="851" y="4821"/>
                    </a:lnTo>
                    <a:cubicBezTo>
                      <a:pt x="894" y="4928"/>
                      <a:pt x="1024" y="4991"/>
                      <a:pt x="1152" y="4991"/>
                    </a:cubicBezTo>
                    <a:cubicBezTo>
                      <a:pt x="1213" y="4991"/>
                      <a:pt x="1273" y="4977"/>
                      <a:pt x="1324" y="4947"/>
                    </a:cubicBezTo>
                    <a:lnTo>
                      <a:pt x="1513" y="4821"/>
                    </a:lnTo>
                    <a:cubicBezTo>
                      <a:pt x="1639" y="4884"/>
                      <a:pt x="1733" y="4979"/>
                      <a:pt x="1828" y="5010"/>
                    </a:cubicBezTo>
                    <a:lnTo>
                      <a:pt x="1828" y="5262"/>
                    </a:lnTo>
                    <a:cubicBezTo>
                      <a:pt x="1828" y="5451"/>
                      <a:pt x="1985" y="5609"/>
                      <a:pt x="2174" y="5609"/>
                    </a:cubicBezTo>
                    <a:lnTo>
                      <a:pt x="3592" y="5609"/>
                    </a:lnTo>
                    <a:cubicBezTo>
                      <a:pt x="3781" y="5609"/>
                      <a:pt x="3939" y="5451"/>
                      <a:pt x="3939" y="5262"/>
                    </a:cubicBezTo>
                    <a:lnTo>
                      <a:pt x="3939" y="5010"/>
                    </a:lnTo>
                    <a:cubicBezTo>
                      <a:pt x="4065" y="4979"/>
                      <a:pt x="4191" y="4884"/>
                      <a:pt x="4254" y="4821"/>
                    </a:cubicBezTo>
                    <a:lnTo>
                      <a:pt x="4474" y="4947"/>
                    </a:lnTo>
                    <a:cubicBezTo>
                      <a:pt x="4524" y="4967"/>
                      <a:pt x="4580" y="4978"/>
                      <a:pt x="4637" y="4978"/>
                    </a:cubicBezTo>
                    <a:cubicBezTo>
                      <a:pt x="4759" y="4978"/>
                      <a:pt x="4882" y="4929"/>
                      <a:pt x="4947" y="4821"/>
                    </a:cubicBezTo>
                    <a:lnTo>
                      <a:pt x="5640" y="3592"/>
                    </a:lnTo>
                    <a:cubicBezTo>
                      <a:pt x="5734" y="3435"/>
                      <a:pt x="5671" y="3214"/>
                      <a:pt x="5514" y="3120"/>
                    </a:cubicBezTo>
                    <a:lnTo>
                      <a:pt x="5325" y="2994"/>
                    </a:lnTo>
                    <a:lnTo>
                      <a:pt x="5325" y="2616"/>
                    </a:lnTo>
                    <a:lnTo>
                      <a:pt x="5514" y="2490"/>
                    </a:lnTo>
                    <a:cubicBezTo>
                      <a:pt x="5671" y="2427"/>
                      <a:pt x="5766" y="2206"/>
                      <a:pt x="5640" y="2017"/>
                    </a:cubicBezTo>
                    <a:lnTo>
                      <a:pt x="4947" y="788"/>
                    </a:lnTo>
                    <a:cubicBezTo>
                      <a:pt x="4887" y="689"/>
                      <a:pt x="4777" y="627"/>
                      <a:pt x="4664" y="627"/>
                    </a:cubicBezTo>
                    <a:cubicBezTo>
                      <a:pt x="4598" y="627"/>
                      <a:pt x="4532" y="648"/>
                      <a:pt x="4474" y="694"/>
                    </a:cubicBezTo>
                    <a:lnTo>
                      <a:pt x="4254" y="788"/>
                    </a:lnTo>
                    <a:cubicBezTo>
                      <a:pt x="4159" y="725"/>
                      <a:pt x="4033" y="631"/>
                      <a:pt x="3939" y="599"/>
                    </a:cubicBezTo>
                    <a:lnTo>
                      <a:pt x="3939" y="379"/>
                    </a:lnTo>
                    <a:cubicBezTo>
                      <a:pt x="3939" y="158"/>
                      <a:pt x="3781" y="1"/>
                      <a:pt x="359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77" name="Google Shape;10457;p83"/>
              <p:cNvSpPr/>
              <p:nvPr/>
            </p:nvSpPr>
            <p:spPr>
              <a:xfrm>
                <a:off x="-48150352" y="2422325"/>
                <a:ext cx="52775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112" extrusionOk="0">
                    <a:moveTo>
                      <a:pt x="1040" y="662"/>
                    </a:moveTo>
                    <a:cubicBezTo>
                      <a:pt x="1260" y="662"/>
                      <a:pt x="1418" y="820"/>
                      <a:pt x="1418" y="1009"/>
                    </a:cubicBezTo>
                    <a:cubicBezTo>
                      <a:pt x="1418" y="1198"/>
                      <a:pt x="1260" y="1355"/>
                      <a:pt x="1040" y="1355"/>
                    </a:cubicBezTo>
                    <a:cubicBezTo>
                      <a:pt x="851" y="1355"/>
                      <a:pt x="693" y="1198"/>
                      <a:pt x="693" y="1009"/>
                    </a:cubicBezTo>
                    <a:cubicBezTo>
                      <a:pt x="693" y="820"/>
                      <a:pt x="851" y="662"/>
                      <a:pt x="1040" y="662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0" y="473"/>
                      <a:pt x="0" y="1040"/>
                    </a:cubicBezTo>
                    <a:cubicBezTo>
                      <a:pt x="0" y="1639"/>
                      <a:pt x="473" y="2111"/>
                      <a:pt x="1040" y="2111"/>
                    </a:cubicBezTo>
                    <a:cubicBezTo>
                      <a:pt x="1639" y="2111"/>
                      <a:pt x="2111" y="1639"/>
                      <a:pt x="2111" y="1040"/>
                    </a:cubicBezTo>
                    <a:cubicBezTo>
                      <a:pt x="2111" y="473"/>
                      <a:pt x="1639" y="1"/>
                      <a:pt x="10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329" name="Google Shape;151;p36"/>
          <p:cNvSpPr txBox="1">
            <a:spLocks noGrp="1"/>
          </p:cNvSpPr>
          <p:nvPr/>
        </p:nvSpPr>
        <p:spPr>
          <a:xfrm>
            <a:off x="8028431" y="4812143"/>
            <a:ext cx="1187577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연계 모듈</a:t>
            </a:r>
          </a:p>
        </p:txBody>
      </p:sp>
      <p:sp>
        <p:nvSpPr>
          <p:cNvPr id="330" name="직사각형 329"/>
          <p:cNvSpPr/>
          <p:nvPr/>
        </p:nvSpPr>
        <p:spPr>
          <a:xfrm>
            <a:off x="395477" y="2211705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96" name="그룹 295"/>
          <p:cNvGrpSpPr/>
          <p:nvPr/>
        </p:nvGrpSpPr>
        <p:grpSpPr>
          <a:xfrm>
            <a:off x="135314" y="2211705"/>
            <a:ext cx="520327" cy="520327"/>
            <a:chOff x="1475613" y="2499741"/>
            <a:chExt cx="520327" cy="520327"/>
          </a:xfrm>
        </p:grpSpPr>
        <p:sp>
          <p:nvSpPr>
            <p:cNvPr id="287" name="타원 286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290" name="Google Shape;10400;p83"/>
            <p:cNvGrpSpPr/>
            <p:nvPr/>
          </p:nvGrpSpPr>
          <p:grpSpPr>
            <a:xfrm>
              <a:off x="1596631" y="2571750"/>
              <a:ext cx="278290" cy="357036"/>
              <a:chOff x="-50489600" y="1947400"/>
              <a:chExt cx="233152" cy="299125"/>
            </a:xfrm>
          </p:grpSpPr>
          <p:sp>
            <p:nvSpPr>
              <p:cNvPr id="291" name="Google Shape;10401;p83"/>
              <p:cNvSpPr/>
              <p:nvPr/>
            </p:nvSpPr>
            <p:spPr>
              <a:xfrm>
                <a:off x="-50382476" y="20182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292" name="Google Shape;10402;p83"/>
              <p:cNvSpPr/>
              <p:nvPr/>
            </p:nvSpPr>
            <p:spPr>
              <a:xfrm>
                <a:off x="-50489600" y="1947400"/>
                <a:ext cx="233150" cy="299125"/>
              </a:xfrm>
              <a:custGeom>
                <a:avLst/>
                <a:gdLst/>
                <a:ahLst/>
                <a:cxnLst/>
                <a:rect l="l" t="t" r="r" b="b"/>
                <a:pathLst>
                  <a:path w="9326" h="11965" extrusionOk="0">
                    <a:moveTo>
                      <a:pt x="4632" y="725"/>
                    </a:moveTo>
                    <a:cubicBezTo>
                      <a:pt x="4821" y="725"/>
                      <a:pt x="4978" y="882"/>
                      <a:pt x="4978" y="1071"/>
                    </a:cubicBezTo>
                    <a:lnTo>
                      <a:pt x="4978" y="1449"/>
                    </a:lnTo>
                    <a:cubicBezTo>
                      <a:pt x="4884" y="1418"/>
                      <a:pt x="4758" y="1418"/>
                      <a:pt x="4632" y="1418"/>
                    </a:cubicBezTo>
                    <a:cubicBezTo>
                      <a:pt x="4506" y="1418"/>
                      <a:pt x="4411" y="1418"/>
                      <a:pt x="4285" y="1449"/>
                    </a:cubicBezTo>
                    <a:lnTo>
                      <a:pt x="4285" y="1071"/>
                    </a:lnTo>
                    <a:cubicBezTo>
                      <a:pt x="4285" y="882"/>
                      <a:pt x="4443" y="725"/>
                      <a:pt x="4632" y="725"/>
                    </a:cubicBezTo>
                    <a:close/>
                    <a:moveTo>
                      <a:pt x="4632" y="2143"/>
                    </a:moveTo>
                    <a:cubicBezTo>
                      <a:pt x="5230" y="2143"/>
                      <a:pt x="5703" y="2615"/>
                      <a:pt x="5703" y="3182"/>
                    </a:cubicBezTo>
                    <a:cubicBezTo>
                      <a:pt x="5703" y="3781"/>
                      <a:pt x="5230" y="4253"/>
                      <a:pt x="4632" y="4253"/>
                    </a:cubicBezTo>
                    <a:cubicBezTo>
                      <a:pt x="4033" y="4253"/>
                      <a:pt x="3592" y="3781"/>
                      <a:pt x="3592" y="3182"/>
                    </a:cubicBezTo>
                    <a:cubicBezTo>
                      <a:pt x="3592" y="2615"/>
                      <a:pt x="4033" y="2143"/>
                      <a:pt x="4632" y="2143"/>
                    </a:cubicBezTo>
                    <a:close/>
                    <a:moveTo>
                      <a:pt x="4632" y="5356"/>
                    </a:moveTo>
                    <a:lnTo>
                      <a:pt x="6018" y="8191"/>
                    </a:lnTo>
                    <a:cubicBezTo>
                      <a:pt x="5671" y="8349"/>
                      <a:pt x="5356" y="8443"/>
                      <a:pt x="4978" y="8443"/>
                    </a:cubicBezTo>
                    <a:lnTo>
                      <a:pt x="4978" y="8065"/>
                    </a:lnTo>
                    <a:cubicBezTo>
                      <a:pt x="4978" y="7876"/>
                      <a:pt x="4821" y="7719"/>
                      <a:pt x="4632" y="7719"/>
                    </a:cubicBezTo>
                    <a:cubicBezTo>
                      <a:pt x="4443" y="7719"/>
                      <a:pt x="4285" y="7876"/>
                      <a:pt x="4285" y="8065"/>
                    </a:cubicBezTo>
                    <a:lnTo>
                      <a:pt x="4285" y="8443"/>
                    </a:lnTo>
                    <a:cubicBezTo>
                      <a:pt x="3939" y="8380"/>
                      <a:pt x="3592" y="8317"/>
                      <a:pt x="3246" y="8191"/>
                    </a:cubicBezTo>
                    <a:lnTo>
                      <a:pt x="4632" y="5356"/>
                    </a:lnTo>
                    <a:close/>
                    <a:moveTo>
                      <a:pt x="3466" y="4505"/>
                    </a:moveTo>
                    <a:cubicBezTo>
                      <a:pt x="3624" y="4663"/>
                      <a:pt x="3844" y="4757"/>
                      <a:pt x="4096" y="4852"/>
                    </a:cubicBezTo>
                    <a:cubicBezTo>
                      <a:pt x="4033" y="5009"/>
                      <a:pt x="1481" y="10271"/>
                      <a:pt x="1450" y="10365"/>
                    </a:cubicBezTo>
                    <a:cubicBezTo>
                      <a:pt x="1381" y="10504"/>
                      <a:pt x="1261" y="10591"/>
                      <a:pt x="1127" y="10591"/>
                    </a:cubicBezTo>
                    <a:cubicBezTo>
                      <a:pt x="1078" y="10591"/>
                      <a:pt x="1028" y="10580"/>
                      <a:pt x="977" y="10554"/>
                    </a:cubicBezTo>
                    <a:cubicBezTo>
                      <a:pt x="820" y="10491"/>
                      <a:pt x="694" y="10271"/>
                      <a:pt x="788" y="10082"/>
                    </a:cubicBezTo>
                    <a:lnTo>
                      <a:pt x="3466" y="4505"/>
                    </a:lnTo>
                    <a:close/>
                    <a:moveTo>
                      <a:pt x="5829" y="4537"/>
                    </a:moveTo>
                    <a:lnTo>
                      <a:pt x="8507" y="10113"/>
                    </a:lnTo>
                    <a:cubicBezTo>
                      <a:pt x="8570" y="10271"/>
                      <a:pt x="8507" y="10523"/>
                      <a:pt x="8318" y="10586"/>
                    </a:cubicBezTo>
                    <a:cubicBezTo>
                      <a:pt x="8271" y="10599"/>
                      <a:pt x="8225" y="10606"/>
                      <a:pt x="8181" y="10606"/>
                    </a:cubicBezTo>
                    <a:cubicBezTo>
                      <a:pt x="8021" y="10606"/>
                      <a:pt x="7888" y="10521"/>
                      <a:pt x="7814" y="10397"/>
                    </a:cubicBezTo>
                    <a:cubicBezTo>
                      <a:pt x="7719" y="10176"/>
                      <a:pt x="5293" y="5167"/>
                      <a:pt x="5199" y="4883"/>
                    </a:cubicBezTo>
                    <a:cubicBezTo>
                      <a:pt x="5419" y="4820"/>
                      <a:pt x="5608" y="4694"/>
                      <a:pt x="5829" y="4537"/>
                    </a:cubicBezTo>
                    <a:close/>
                    <a:moveTo>
                      <a:pt x="4632" y="0"/>
                    </a:moveTo>
                    <a:cubicBezTo>
                      <a:pt x="4033" y="0"/>
                      <a:pt x="3592" y="473"/>
                      <a:pt x="3592" y="1071"/>
                    </a:cubicBezTo>
                    <a:lnTo>
                      <a:pt x="3592" y="1764"/>
                    </a:lnTo>
                    <a:cubicBezTo>
                      <a:pt x="3151" y="2080"/>
                      <a:pt x="2867" y="2584"/>
                      <a:pt x="2867" y="3182"/>
                    </a:cubicBezTo>
                    <a:cubicBezTo>
                      <a:pt x="2867" y="3434"/>
                      <a:pt x="2899" y="3655"/>
                      <a:pt x="3025" y="3875"/>
                    </a:cubicBezTo>
                    <a:lnTo>
                      <a:pt x="1576" y="6900"/>
                    </a:lnTo>
                    <a:cubicBezTo>
                      <a:pt x="1355" y="6648"/>
                      <a:pt x="1229" y="6396"/>
                      <a:pt x="1103" y="6081"/>
                    </a:cubicBezTo>
                    <a:cubicBezTo>
                      <a:pt x="1032" y="5914"/>
                      <a:pt x="906" y="5837"/>
                      <a:pt x="767" y="5837"/>
                    </a:cubicBezTo>
                    <a:cubicBezTo>
                      <a:pt x="722" y="5837"/>
                      <a:pt x="676" y="5845"/>
                      <a:pt x="631" y="5860"/>
                    </a:cubicBezTo>
                    <a:cubicBezTo>
                      <a:pt x="442" y="5955"/>
                      <a:pt x="347" y="6144"/>
                      <a:pt x="442" y="6333"/>
                    </a:cubicBezTo>
                    <a:cubicBezTo>
                      <a:pt x="631" y="6805"/>
                      <a:pt x="883" y="7215"/>
                      <a:pt x="1229" y="7593"/>
                    </a:cubicBezTo>
                    <a:lnTo>
                      <a:pt x="158" y="9798"/>
                    </a:lnTo>
                    <a:cubicBezTo>
                      <a:pt x="1" y="10208"/>
                      <a:pt x="64" y="10649"/>
                      <a:pt x="347" y="10964"/>
                    </a:cubicBezTo>
                    <a:lnTo>
                      <a:pt x="95" y="11468"/>
                    </a:lnTo>
                    <a:cubicBezTo>
                      <a:pt x="32" y="11625"/>
                      <a:pt x="95" y="11846"/>
                      <a:pt x="253" y="11941"/>
                    </a:cubicBezTo>
                    <a:cubicBezTo>
                      <a:pt x="293" y="11957"/>
                      <a:pt x="340" y="11965"/>
                      <a:pt x="389" y="11965"/>
                    </a:cubicBezTo>
                    <a:cubicBezTo>
                      <a:pt x="528" y="11965"/>
                      <a:pt x="678" y="11900"/>
                      <a:pt x="725" y="11783"/>
                    </a:cubicBezTo>
                    <a:lnTo>
                      <a:pt x="977" y="11247"/>
                    </a:lnTo>
                    <a:cubicBezTo>
                      <a:pt x="1027" y="11255"/>
                      <a:pt x="1077" y="11258"/>
                      <a:pt x="1127" y="11258"/>
                    </a:cubicBezTo>
                    <a:cubicBezTo>
                      <a:pt x="1521" y="11258"/>
                      <a:pt x="1912" y="11040"/>
                      <a:pt x="2080" y="10649"/>
                    </a:cubicBezTo>
                    <a:lnTo>
                      <a:pt x="2930" y="8822"/>
                    </a:lnTo>
                    <a:cubicBezTo>
                      <a:pt x="3372" y="8979"/>
                      <a:pt x="3813" y="9105"/>
                      <a:pt x="4285" y="9137"/>
                    </a:cubicBezTo>
                    <a:lnTo>
                      <a:pt x="4285" y="9483"/>
                    </a:lnTo>
                    <a:cubicBezTo>
                      <a:pt x="4285" y="9704"/>
                      <a:pt x="4443" y="9861"/>
                      <a:pt x="4632" y="9861"/>
                    </a:cubicBezTo>
                    <a:cubicBezTo>
                      <a:pt x="4821" y="9861"/>
                      <a:pt x="4978" y="9704"/>
                      <a:pt x="4978" y="9483"/>
                    </a:cubicBezTo>
                    <a:lnTo>
                      <a:pt x="4978" y="9137"/>
                    </a:lnTo>
                    <a:cubicBezTo>
                      <a:pt x="5451" y="9105"/>
                      <a:pt x="5892" y="9011"/>
                      <a:pt x="6333" y="8822"/>
                    </a:cubicBezTo>
                    <a:lnTo>
                      <a:pt x="7184" y="10649"/>
                    </a:lnTo>
                    <a:cubicBezTo>
                      <a:pt x="7382" y="11016"/>
                      <a:pt x="7732" y="11257"/>
                      <a:pt x="8143" y="11257"/>
                    </a:cubicBezTo>
                    <a:cubicBezTo>
                      <a:pt x="8190" y="11257"/>
                      <a:pt x="8238" y="11254"/>
                      <a:pt x="8286" y="11247"/>
                    </a:cubicBezTo>
                    <a:lnTo>
                      <a:pt x="8538" y="11783"/>
                    </a:lnTo>
                    <a:cubicBezTo>
                      <a:pt x="8585" y="11900"/>
                      <a:pt x="8718" y="11965"/>
                      <a:pt x="8861" y="11965"/>
                    </a:cubicBezTo>
                    <a:cubicBezTo>
                      <a:pt x="8911" y="11965"/>
                      <a:pt x="8962" y="11957"/>
                      <a:pt x="9011" y="11941"/>
                    </a:cubicBezTo>
                    <a:cubicBezTo>
                      <a:pt x="9168" y="11846"/>
                      <a:pt x="9231" y="11657"/>
                      <a:pt x="9168" y="11468"/>
                    </a:cubicBezTo>
                    <a:lnTo>
                      <a:pt x="8916" y="10964"/>
                    </a:lnTo>
                    <a:cubicBezTo>
                      <a:pt x="9200" y="10649"/>
                      <a:pt x="9326" y="10208"/>
                      <a:pt x="9137" y="9798"/>
                    </a:cubicBezTo>
                    <a:lnTo>
                      <a:pt x="8066" y="7593"/>
                    </a:lnTo>
                    <a:cubicBezTo>
                      <a:pt x="8381" y="7246"/>
                      <a:pt x="8664" y="6805"/>
                      <a:pt x="8853" y="6333"/>
                    </a:cubicBezTo>
                    <a:cubicBezTo>
                      <a:pt x="8916" y="6144"/>
                      <a:pt x="8853" y="5955"/>
                      <a:pt x="8664" y="5860"/>
                    </a:cubicBezTo>
                    <a:cubicBezTo>
                      <a:pt x="8611" y="5845"/>
                      <a:pt x="8559" y="5837"/>
                      <a:pt x="8511" y="5837"/>
                    </a:cubicBezTo>
                    <a:cubicBezTo>
                      <a:pt x="8360" y="5837"/>
                      <a:pt x="8240" y="5914"/>
                      <a:pt x="8192" y="6081"/>
                    </a:cubicBezTo>
                    <a:cubicBezTo>
                      <a:pt x="8066" y="6333"/>
                      <a:pt x="7908" y="6616"/>
                      <a:pt x="7719" y="6900"/>
                    </a:cubicBezTo>
                    <a:lnTo>
                      <a:pt x="6270" y="3875"/>
                    </a:lnTo>
                    <a:cubicBezTo>
                      <a:pt x="6333" y="3655"/>
                      <a:pt x="6396" y="3434"/>
                      <a:pt x="6396" y="3182"/>
                    </a:cubicBezTo>
                    <a:cubicBezTo>
                      <a:pt x="6396" y="2584"/>
                      <a:pt x="6144" y="2080"/>
                      <a:pt x="5703" y="1764"/>
                    </a:cubicBezTo>
                    <a:lnTo>
                      <a:pt x="5703" y="1071"/>
                    </a:lnTo>
                    <a:cubicBezTo>
                      <a:pt x="5703" y="473"/>
                      <a:pt x="5230" y="0"/>
                      <a:pt x="46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331" name="Google Shape;151;p36"/>
          <p:cNvSpPr txBox="1">
            <a:spLocks noGrp="1"/>
          </p:cNvSpPr>
          <p:nvPr/>
        </p:nvSpPr>
        <p:spPr>
          <a:xfrm>
            <a:off x="611505" y="2241479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MACD, Stochastic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계산 모듈</a:t>
            </a:r>
          </a:p>
        </p:txBody>
      </p:sp>
      <p:sp>
        <p:nvSpPr>
          <p:cNvPr id="335" name="직사각형 334"/>
          <p:cNvSpPr/>
          <p:nvPr/>
        </p:nvSpPr>
        <p:spPr>
          <a:xfrm>
            <a:off x="2861590" y="2211705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2" name="Google Shape;151;p36"/>
          <p:cNvSpPr txBox="1">
            <a:spLocks noGrp="1"/>
          </p:cNvSpPr>
          <p:nvPr/>
        </p:nvSpPr>
        <p:spPr>
          <a:xfrm>
            <a:off x="3077617" y="2355723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IPC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통신 모듈</a:t>
            </a:r>
          </a:p>
        </p:txBody>
      </p:sp>
      <p:grpSp>
        <p:nvGrpSpPr>
          <p:cNvPr id="349" name="그룹 348"/>
          <p:cNvGrpSpPr/>
          <p:nvPr/>
        </p:nvGrpSpPr>
        <p:grpSpPr>
          <a:xfrm>
            <a:off x="2601426" y="2211705"/>
            <a:ext cx="520327" cy="520327"/>
            <a:chOff x="135313" y="2931795"/>
            <a:chExt cx="520327" cy="520327"/>
          </a:xfrm>
        </p:grpSpPr>
        <p:grpSp>
          <p:nvGrpSpPr>
            <p:cNvPr id="336" name="그룹 335"/>
            <p:cNvGrpSpPr/>
            <p:nvPr/>
          </p:nvGrpSpPr>
          <p:grpSpPr>
            <a:xfrm>
              <a:off x="135313" y="2931795"/>
              <a:ext cx="520327" cy="520327"/>
              <a:chOff x="1475613" y="2499741"/>
              <a:chExt cx="520327" cy="520327"/>
            </a:xfrm>
          </p:grpSpPr>
          <p:sp>
            <p:nvSpPr>
              <p:cNvPr id="337" name="타원 336"/>
              <p:cNvSpPr/>
              <p:nvPr/>
            </p:nvSpPr>
            <p:spPr>
              <a:xfrm>
                <a:off x="1475613" y="2499741"/>
                <a:ext cx="520327" cy="52032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39" name="Google Shape;10401;p83"/>
              <p:cNvSpPr/>
              <p:nvPr/>
            </p:nvSpPr>
            <p:spPr>
              <a:xfrm>
                <a:off x="1724496" y="2656346"/>
                <a:ext cx="20708" cy="2070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343" name="Google Shape;10019;p82"/>
            <p:cNvGrpSpPr/>
            <p:nvPr/>
          </p:nvGrpSpPr>
          <p:grpSpPr>
            <a:xfrm>
              <a:off x="208826" y="3015165"/>
              <a:ext cx="354530" cy="353587"/>
              <a:chOff x="-35495600" y="2631825"/>
              <a:chExt cx="292228" cy="291450"/>
            </a:xfrm>
          </p:grpSpPr>
          <p:sp>
            <p:nvSpPr>
              <p:cNvPr id="344" name="Google Shape;10020;p82"/>
              <p:cNvSpPr/>
              <p:nvPr/>
            </p:nvSpPr>
            <p:spPr>
              <a:xfrm>
                <a:off x="-35495600" y="2735025"/>
                <a:ext cx="137075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7530" extrusionOk="0">
                    <a:moveTo>
                      <a:pt x="4443" y="662"/>
                    </a:moveTo>
                    <a:cubicBezTo>
                      <a:pt x="4663" y="662"/>
                      <a:pt x="4821" y="819"/>
                      <a:pt x="4821" y="1040"/>
                    </a:cubicBezTo>
                    <a:lnTo>
                      <a:pt x="4821" y="1386"/>
                    </a:lnTo>
                    <a:lnTo>
                      <a:pt x="662" y="1386"/>
                    </a:lnTo>
                    <a:lnTo>
                      <a:pt x="662" y="1040"/>
                    </a:lnTo>
                    <a:cubicBezTo>
                      <a:pt x="725" y="819"/>
                      <a:pt x="820" y="662"/>
                      <a:pt x="1040" y="662"/>
                    </a:cubicBezTo>
                    <a:close/>
                    <a:moveTo>
                      <a:pt x="4821" y="2048"/>
                    </a:moveTo>
                    <a:lnTo>
                      <a:pt x="4821" y="5482"/>
                    </a:lnTo>
                    <a:lnTo>
                      <a:pt x="662" y="5482"/>
                    </a:lnTo>
                    <a:lnTo>
                      <a:pt x="662" y="2048"/>
                    </a:lnTo>
                    <a:close/>
                    <a:moveTo>
                      <a:pt x="4852" y="6143"/>
                    </a:moveTo>
                    <a:lnTo>
                      <a:pt x="4852" y="6490"/>
                    </a:lnTo>
                    <a:cubicBezTo>
                      <a:pt x="4821" y="6711"/>
                      <a:pt x="4663" y="6868"/>
                      <a:pt x="4506" y="6868"/>
                    </a:cubicBezTo>
                    <a:lnTo>
                      <a:pt x="1072" y="6868"/>
                    </a:lnTo>
                    <a:cubicBezTo>
                      <a:pt x="883" y="6868"/>
                      <a:pt x="725" y="6711"/>
                      <a:pt x="725" y="6490"/>
                    </a:cubicBezTo>
                    <a:lnTo>
                      <a:pt x="725" y="6143"/>
                    </a:lnTo>
                    <a:close/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lnTo>
                      <a:pt x="0" y="6490"/>
                    </a:lnTo>
                    <a:cubicBezTo>
                      <a:pt x="0" y="7057"/>
                      <a:pt x="473" y="7530"/>
                      <a:pt x="1040" y="7530"/>
                    </a:cubicBezTo>
                    <a:lnTo>
                      <a:pt x="4443" y="7530"/>
                    </a:lnTo>
                    <a:cubicBezTo>
                      <a:pt x="5010" y="7530"/>
                      <a:pt x="5482" y="7057"/>
                      <a:pt x="5482" y="6490"/>
                    </a:cubicBezTo>
                    <a:lnTo>
                      <a:pt x="5482" y="1040"/>
                    </a:lnTo>
                    <a:cubicBezTo>
                      <a:pt x="5482" y="473"/>
                      <a:pt x="5010" y="0"/>
                      <a:pt x="444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5" name="Google Shape;10021;p82"/>
              <p:cNvSpPr/>
              <p:nvPr/>
            </p:nvSpPr>
            <p:spPr>
              <a:xfrm>
                <a:off x="-35339648" y="2631825"/>
                <a:ext cx="136275" cy="188275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7531" extrusionOk="0">
                    <a:moveTo>
                      <a:pt x="4411" y="662"/>
                    </a:moveTo>
                    <a:cubicBezTo>
                      <a:pt x="4600" y="662"/>
                      <a:pt x="4758" y="820"/>
                      <a:pt x="4758" y="1009"/>
                    </a:cubicBezTo>
                    <a:lnTo>
                      <a:pt x="4758" y="1387"/>
                    </a:lnTo>
                    <a:lnTo>
                      <a:pt x="631" y="1387"/>
                    </a:lnTo>
                    <a:lnTo>
                      <a:pt x="631" y="1009"/>
                    </a:lnTo>
                    <a:cubicBezTo>
                      <a:pt x="631" y="820"/>
                      <a:pt x="788" y="662"/>
                      <a:pt x="977" y="662"/>
                    </a:cubicBezTo>
                    <a:close/>
                    <a:moveTo>
                      <a:pt x="4758" y="2049"/>
                    </a:moveTo>
                    <a:lnTo>
                      <a:pt x="4758" y="5483"/>
                    </a:lnTo>
                    <a:lnTo>
                      <a:pt x="631" y="5483"/>
                    </a:lnTo>
                    <a:lnTo>
                      <a:pt x="631" y="2049"/>
                    </a:lnTo>
                    <a:close/>
                    <a:moveTo>
                      <a:pt x="4789" y="6144"/>
                    </a:moveTo>
                    <a:lnTo>
                      <a:pt x="4789" y="6491"/>
                    </a:lnTo>
                    <a:cubicBezTo>
                      <a:pt x="4758" y="6680"/>
                      <a:pt x="4600" y="6837"/>
                      <a:pt x="4443" y="6837"/>
                    </a:cubicBezTo>
                    <a:lnTo>
                      <a:pt x="1009" y="6837"/>
                    </a:lnTo>
                    <a:cubicBezTo>
                      <a:pt x="820" y="6837"/>
                      <a:pt x="662" y="6680"/>
                      <a:pt x="662" y="6491"/>
                    </a:cubicBezTo>
                    <a:lnTo>
                      <a:pt x="662" y="6144"/>
                    </a:lnTo>
                    <a:close/>
                    <a:moveTo>
                      <a:pt x="1009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6491"/>
                    </a:lnTo>
                    <a:cubicBezTo>
                      <a:pt x="0" y="7058"/>
                      <a:pt x="473" y="7531"/>
                      <a:pt x="1009" y="7531"/>
                    </a:cubicBezTo>
                    <a:lnTo>
                      <a:pt x="4443" y="7531"/>
                    </a:lnTo>
                    <a:cubicBezTo>
                      <a:pt x="4978" y="7531"/>
                      <a:pt x="5451" y="7058"/>
                      <a:pt x="5451" y="6491"/>
                    </a:cubicBezTo>
                    <a:lnTo>
                      <a:pt x="5451" y="1009"/>
                    </a:lnTo>
                    <a:cubicBezTo>
                      <a:pt x="5451" y="442"/>
                      <a:pt x="4978" y="1"/>
                      <a:pt x="444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6" name="Google Shape;10022;p82"/>
              <p:cNvSpPr/>
              <p:nvPr/>
            </p:nvSpPr>
            <p:spPr>
              <a:xfrm>
                <a:off x="-35341224" y="2836625"/>
                <a:ext cx="85075" cy="845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380" extrusionOk="0">
                    <a:moveTo>
                      <a:pt x="3056" y="0"/>
                    </a:moveTo>
                    <a:cubicBezTo>
                      <a:pt x="2836" y="0"/>
                      <a:pt x="2678" y="158"/>
                      <a:pt x="2678" y="347"/>
                    </a:cubicBezTo>
                    <a:lnTo>
                      <a:pt x="2678" y="1008"/>
                    </a:lnTo>
                    <a:cubicBezTo>
                      <a:pt x="2678" y="1575"/>
                      <a:pt x="2206" y="2048"/>
                      <a:pt x="1670" y="2048"/>
                    </a:cubicBezTo>
                    <a:lnTo>
                      <a:pt x="1103" y="2048"/>
                    </a:lnTo>
                    <a:lnTo>
                      <a:pt x="1229" y="1922"/>
                    </a:lnTo>
                    <a:cubicBezTo>
                      <a:pt x="1418" y="1859"/>
                      <a:pt x="1418" y="1638"/>
                      <a:pt x="1261" y="1481"/>
                    </a:cubicBezTo>
                    <a:cubicBezTo>
                      <a:pt x="1213" y="1418"/>
                      <a:pt x="1127" y="1386"/>
                      <a:pt x="1036" y="1386"/>
                    </a:cubicBezTo>
                    <a:cubicBezTo>
                      <a:pt x="946" y="1386"/>
                      <a:pt x="851" y="1418"/>
                      <a:pt x="788" y="1481"/>
                    </a:cubicBezTo>
                    <a:lnTo>
                      <a:pt x="126" y="2142"/>
                    </a:lnTo>
                    <a:cubicBezTo>
                      <a:pt x="0" y="2268"/>
                      <a:pt x="0" y="2521"/>
                      <a:pt x="126" y="2615"/>
                    </a:cubicBezTo>
                    <a:lnTo>
                      <a:pt x="788" y="3308"/>
                    </a:lnTo>
                    <a:cubicBezTo>
                      <a:pt x="851" y="3355"/>
                      <a:pt x="946" y="3379"/>
                      <a:pt x="1036" y="3379"/>
                    </a:cubicBezTo>
                    <a:cubicBezTo>
                      <a:pt x="1127" y="3379"/>
                      <a:pt x="1213" y="3355"/>
                      <a:pt x="1261" y="3308"/>
                    </a:cubicBezTo>
                    <a:cubicBezTo>
                      <a:pt x="1387" y="3182"/>
                      <a:pt x="1387" y="2930"/>
                      <a:pt x="1261" y="2836"/>
                    </a:cubicBezTo>
                    <a:lnTo>
                      <a:pt x="1166" y="2710"/>
                    </a:lnTo>
                    <a:lnTo>
                      <a:pt x="1702" y="2710"/>
                    </a:lnTo>
                    <a:cubicBezTo>
                      <a:pt x="2647" y="2710"/>
                      <a:pt x="3403" y="1953"/>
                      <a:pt x="3403" y="1008"/>
                    </a:cubicBezTo>
                    <a:lnTo>
                      <a:pt x="3403" y="347"/>
                    </a:lnTo>
                    <a:cubicBezTo>
                      <a:pt x="3403" y="158"/>
                      <a:pt x="3245" y="0"/>
                      <a:pt x="30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7" name="Google Shape;10023;p82"/>
              <p:cNvSpPr/>
              <p:nvPr/>
            </p:nvSpPr>
            <p:spPr>
              <a:xfrm>
                <a:off x="-35442048" y="2632625"/>
                <a:ext cx="843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3403" extrusionOk="0">
                    <a:moveTo>
                      <a:pt x="2348" y="0"/>
                    </a:moveTo>
                    <a:cubicBezTo>
                      <a:pt x="2261" y="0"/>
                      <a:pt x="2175" y="32"/>
                      <a:pt x="2112" y="95"/>
                    </a:cubicBezTo>
                    <a:cubicBezTo>
                      <a:pt x="1986" y="189"/>
                      <a:pt x="1986" y="441"/>
                      <a:pt x="2112" y="567"/>
                    </a:cubicBezTo>
                    <a:lnTo>
                      <a:pt x="2238" y="662"/>
                    </a:lnTo>
                    <a:lnTo>
                      <a:pt x="1671" y="662"/>
                    </a:lnTo>
                    <a:cubicBezTo>
                      <a:pt x="725" y="662"/>
                      <a:pt x="1" y="1418"/>
                      <a:pt x="1" y="2363"/>
                    </a:cubicBezTo>
                    <a:lnTo>
                      <a:pt x="1" y="3025"/>
                    </a:lnTo>
                    <a:cubicBezTo>
                      <a:pt x="1" y="3245"/>
                      <a:pt x="158" y="3403"/>
                      <a:pt x="347" y="3403"/>
                    </a:cubicBezTo>
                    <a:cubicBezTo>
                      <a:pt x="536" y="3403"/>
                      <a:pt x="694" y="3245"/>
                      <a:pt x="694" y="3025"/>
                    </a:cubicBezTo>
                    <a:lnTo>
                      <a:pt x="694" y="2363"/>
                    </a:lnTo>
                    <a:cubicBezTo>
                      <a:pt x="694" y="1828"/>
                      <a:pt x="1166" y="1355"/>
                      <a:pt x="1734" y="1355"/>
                    </a:cubicBezTo>
                    <a:lnTo>
                      <a:pt x="2269" y="1355"/>
                    </a:lnTo>
                    <a:lnTo>
                      <a:pt x="2143" y="1450"/>
                    </a:lnTo>
                    <a:cubicBezTo>
                      <a:pt x="1954" y="1544"/>
                      <a:pt x="1954" y="1765"/>
                      <a:pt x="2112" y="1891"/>
                    </a:cubicBezTo>
                    <a:cubicBezTo>
                      <a:pt x="2175" y="1954"/>
                      <a:pt x="2261" y="1985"/>
                      <a:pt x="2348" y="1985"/>
                    </a:cubicBezTo>
                    <a:cubicBezTo>
                      <a:pt x="2435" y="1985"/>
                      <a:pt x="2521" y="1954"/>
                      <a:pt x="2584" y="1891"/>
                    </a:cubicBezTo>
                    <a:lnTo>
                      <a:pt x="3246" y="1229"/>
                    </a:lnTo>
                    <a:cubicBezTo>
                      <a:pt x="3372" y="1103"/>
                      <a:pt x="3372" y="883"/>
                      <a:pt x="3246" y="756"/>
                    </a:cubicBezTo>
                    <a:lnTo>
                      <a:pt x="2584" y="95"/>
                    </a:lnTo>
                    <a:cubicBezTo>
                      <a:pt x="2521" y="32"/>
                      <a:pt x="2435" y="0"/>
                      <a:pt x="23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360" name="직사각형 359"/>
          <p:cNvSpPr/>
          <p:nvPr/>
        </p:nvSpPr>
        <p:spPr>
          <a:xfrm>
            <a:off x="5336227" y="2211705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1" name="Google Shape;151;p36"/>
          <p:cNvSpPr txBox="1">
            <a:spLocks noGrp="1"/>
          </p:cNvSpPr>
          <p:nvPr/>
        </p:nvSpPr>
        <p:spPr>
          <a:xfrm>
            <a:off x="5553663" y="2355723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JSON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변환 모듈</a:t>
            </a:r>
          </a:p>
        </p:txBody>
      </p:sp>
      <p:grpSp>
        <p:nvGrpSpPr>
          <p:cNvPr id="379" name="그룹 378"/>
          <p:cNvGrpSpPr/>
          <p:nvPr/>
        </p:nvGrpSpPr>
        <p:grpSpPr>
          <a:xfrm>
            <a:off x="5076063" y="2211705"/>
            <a:ext cx="520327" cy="520327"/>
            <a:chOff x="5148072" y="2211705"/>
            <a:chExt cx="520327" cy="520327"/>
          </a:xfrm>
        </p:grpSpPr>
        <p:sp>
          <p:nvSpPr>
            <p:cNvPr id="364" name="타원 363"/>
            <p:cNvSpPr/>
            <p:nvPr/>
          </p:nvSpPr>
          <p:spPr>
            <a:xfrm>
              <a:off x="5148072" y="2211705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5" name="Google Shape;10401;p83"/>
            <p:cNvSpPr/>
            <p:nvPr/>
          </p:nvSpPr>
          <p:spPr>
            <a:xfrm>
              <a:off x="5396955" y="2368310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371" name="Google Shape;151;p36"/>
          <p:cNvSpPr txBox="1">
            <a:spLocks noGrp="1"/>
          </p:cNvSpPr>
          <p:nvPr/>
        </p:nvSpPr>
        <p:spPr>
          <a:xfrm>
            <a:off x="5148072" y="2313488"/>
            <a:ext cx="405982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200" b="1" i="0" u="none" strike="noStrike" kern="0" cap="none" spc="0" normalizeH="0" baseline="0">
                <a:solidFill>
                  <a:srgbClr val="096498"/>
                </a:solidFill>
                <a:latin typeface="한컴 고딕"/>
                <a:ea typeface="한컴 고딕"/>
              </a:rPr>
              <a:t>{}</a:t>
            </a:r>
          </a:p>
        </p:txBody>
      </p:sp>
      <p:sp>
        <p:nvSpPr>
          <p:cNvPr id="380" name="직사각형 379"/>
          <p:cNvSpPr/>
          <p:nvPr/>
        </p:nvSpPr>
        <p:spPr>
          <a:xfrm>
            <a:off x="395477" y="1331332"/>
            <a:ext cx="2205949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1" name="그룹 380"/>
          <p:cNvGrpSpPr/>
          <p:nvPr/>
        </p:nvGrpSpPr>
        <p:grpSpPr>
          <a:xfrm>
            <a:off x="135313" y="1331332"/>
            <a:ext cx="520327" cy="520327"/>
            <a:chOff x="1475613" y="2499741"/>
            <a:chExt cx="520327" cy="520327"/>
          </a:xfrm>
        </p:grpSpPr>
        <p:sp>
          <p:nvSpPr>
            <p:cNvPr id="382" name="타원 381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4" name="Google Shape;10401;p83"/>
            <p:cNvSpPr/>
            <p:nvPr/>
          </p:nvSpPr>
          <p:spPr>
            <a:xfrm>
              <a:off x="1724496" y="2656346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386" name="Google Shape;151;p36"/>
          <p:cNvSpPr txBox="1">
            <a:spLocks noGrp="1"/>
          </p:cNvSpPr>
          <p:nvPr/>
        </p:nvSpPr>
        <p:spPr>
          <a:xfrm>
            <a:off x="720090" y="1377359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인공지능 서버 </a:t>
            </a:r>
            <a:r>
              <a:rPr kumimoji="0" lang="ko-KR" altLang="en-US" sz="1500" b="1" i="0" u="none" strike="noStrike" kern="0" cap="none" spc="0" normalizeH="0" baseline="0" dirty="0" err="1">
                <a:solidFill>
                  <a:schemeClr val="lt1"/>
                </a:solidFill>
                <a:latin typeface="한컴 고딕"/>
                <a:ea typeface="한컴 고딕"/>
              </a:rPr>
              <a:t>커멘드</a:t>
            </a:r>
            <a:endParaRPr kumimoji="0" lang="ko-KR" altLang="en-US" sz="1500" b="1" i="0" u="none" strike="noStrike" kern="0" cap="none" spc="0" normalizeH="0" baseline="0" dirty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399" name="직사각형 398"/>
          <p:cNvSpPr/>
          <p:nvPr/>
        </p:nvSpPr>
        <p:spPr>
          <a:xfrm>
            <a:off x="3086141" y="1331332"/>
            <a:ext cx="2205949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95" name="Google Shape;10454;p83"/>
          <p:cNvGrpSpPr/>
          <p:nvPr/>
        </p:nvGrpSpPr>
        <p:grpSpPr>
          <a:xfrm>
            <a:off x="251460" y="1391527"/>
            <a:ext cx="306516" cy="358349"/>
            <a:chOff x="-48237000" y="2342650"/>
            <a:chExt cx="256800" cy="300225"/>
          </a:xfrm>
        </p:grpSpPr>
        <p:sp>
          <p:nvSpPr>
            <p:cNvPr id="396" name="Google Shape;10455;p83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97" name="Google Shape;10456;p83"/>
            <p:cNvSpPr/>
            <p:nvPr/>
          </p:nvSpPr>
          <p:spPr>
            <a:xfrm>
              <a:off x="-48195248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98" name="Google Shape;10457;p83"/>
            <p:cNvSpPr/>
            <p:nvPr/>
          </p:nvSpPr>
          <p:spPr>
            <a:xfrm>
              <a:off x="-48150352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00" name="그룹 399"/>
          <p:cNvGrpSpPr/>
          <p:nvPr/>
        </p:nvGrpSpPr>
        <p:grpSpPr>
          <a:xfrm>
            <a:off x="2825977" y="1331332"/>
            <a:ext cx="520327" cy="520327"/>
            <a:chOff x="1475613" y="2499741"/>
            <a:chExt cx="520327" cy="520327"/>
          </a:xfrm>
        </p:grpSpPr>
        <p:sp>
          <p:nvSpPr>
            <p:cNvPr id="401" name="타원 400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2" name="Google Shape;10401;p83"/>
            <p:cNvSpPr/>
            <p:nvPr/>
          </p:nvSpPr>
          <p:spPr>
            <a:xfrm>
              <a:off x="1724496" y="2656346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03" name="Google Shape;151;p36"/>
          <p:cNvSpPr txBox="1">
            <a:spLocks noGrp="1"/>
          </p:cNvSpPr>
          <p:nvPr/>
        </p:nvSpPr>
        <p:spPr>
          <a:xfrm>
            <a:off x="3410754" y="1491615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404" name="Google Shape;151;p36"/>
          <p:cNvSpPr txBox="1">
            <a:spLocks noGrp="1"/>
          </p:cNvSpPr>
          <p:nvPr/>
        </p:nvSpPr>
        <p:spPr>
          <a:xfrm>
            <a:off x="2898362" y="1434493"/>
            <a:ext cx="405982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200" b="1" i="0" u="none" strike="noStrike" kern="0" cap="none" spc="0" normalizeH="0" baseline="0">
                <a:solidFill>
                  <a:srgbClr val="096498"/>
                </a:solidFill>
                <a:latin typeface="한컴 고딕"/>
                <a:ea typeface="한컴 고딕"/>
              </a:rPr>
              <a:t>$</a:t>
            </a:r>
          </a:p>
        </p:txBody>
      </p:sp>
      <p:sp>
        <p:nvSpPr>
          <p:cNvPr id="405" name="Google Shape;151;p36"/>
          <p:cNvSpPr txBox="1">
            <a:spLocks noGrp="1"/>
          </p:cNvSpPr>
          <p:nvPr/>
        </p:nvSpPr>
        <p:spPr>
          <a:xfrm>
            <a:off x="3419856" y="1491615"/>
            <a:ext cx="1679047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투자 관련 커멘드</a:t>
            </a:r>
          </a:p>
        </p:txBody>
      </p:sp>
      <p:grpSp>
        <p:nvGrpSpPr>
          <p:cNvPr id="406" name="그룹 405"/>
          <p:cNvGrpSpPr/>
          <p:nvPr/>
        </p:nvGrpSpPr>
        <p:grpSpPr>
          <a:xfrm>
            <a:off x="314229" y="771525"/>
            <a:ext cx="153258" cy="155883"/>
            <a:chOff x="1475613" y="2499741"/>
            <a:chExt cx="520327" cy="520327"/>
          </a:xfrm>
        </p:grpSpPr>
        <p:sp>
          <p:nvSpPr>
            <p:cNvPr id="407" name="타원 406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8" name="Google Shape;10401;p83"/>
            <p:cNvSpPr/>
            <p:nvPr/>
          </p:nvSpPr>
          <p:spPr>
            <a:xfrm>
              <a:off x="1724496" y="2656346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ko-KR" altLang="en-US"/>
            </a:p>
          </p:txBody>
        </p:sp>
      </p:grpSp>
      <p:sp>
        <p:nvSpPr>
          <p:cNvPr id="409" name="Google Shape;151;p36"/>
          <p:cNvSpPr txBox="1">
            <a:spLocks noGrp="1"/>
          </p:cNvSpPr>
          <p:nvPr/>
        </p:nvSpPr>
        <p:spPr>
          <a:xfrm>
            <a:off x="539496" y="729290"/>
            <a:ext cx="1403602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인터프리터 기능</a:t>
            </a:r>
          </a:p>
        </p:txBody>
      </p:sp>
      <p:grpSp>
        <p:nvGrpSpPr>
          <p:cNvPr id="410" name="그룹 409"/>
          <p:cNvGrpSpPr/>
          <p:nvPr/>
        </p:nvGrpSpPr>
        <p:grpSpPr>
          <a:xfrm>
            <a:off x="2042445" y="759659"/>
            <a:ext cx="153258" cy="155883"/>
            <a:chOff x="1475613" y="2499741"/>
            <a:chExt cx="520327" cy="520327"/>
          </a:xfrm>
        </p:grpSpPr>
        <p:sp>
          <p:nvSpPr>
            <p:cNvPr id="411" name="타원 410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2" name="Google Shape;10401;p83"/>
            <p:cNvSpPr/>
            <p:nvPr/>
          </p:nvSpPr>
          <p:spPr>
            <a:xfrm>
              <a:off x="1724496" y="2656346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ko-KR" altLang="en-US"/>
            </a:p>
          </p:txBody>
        </p:sp>
      </p:grpSp>
      <p:sp>
        <p:nvSpPr>
          <p:cNvPr id="413" name="Google Shape;151;p36"/>
          <p:cNvSpPr txBox="1">
            <a:spLocks noGrp="1"/>
          </p:cNvSpPr>
          <p:nvPr/>
        </p:nvSpPr>
        <p:spPr>
          <a:xfrm>
            <a:off x="2267712" y="729290"/>
            <a:ext cx="1036632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커멘드 기능</a:t>
            </a:r>
          </a:p>
        </p:txBody>
      </p:sp>
      <p:sp>
        <p:nvSpPr>
          <p:cNvPr id="415" name="직사각형 414"/>
          <p:cNvSpPr/>
          <p:nvPr/>
        </p:nvSpPr>
        <p:spPr>
          <a:xfrm>
            <a:off x="5750474" y="1338410"/>
            <a:ext cx="2205949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7" name="타원 416"/>
          <p:cNvSpPr/>
          <p:nvPr/>
        </p:nvSpPr>
        <p:spPr>
          <a:xfrm>
            <a:off x="5490310" y="1338410"/>
            <a:ext cx="520327" cy="5203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0" name="Google Shape;151;p36"/>
          <p:cNvSpPr txBox="1">
            <a:spLocks noGrp="1"/>
          </p:cNvSpPr>
          <p:nvPr/>
        </p:nvSpPr>
        <p:spPr>
          <a:xfrm>
            <a:off x="6084189" y="1498693"/>
            <a:ext cx="1679047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핵심 동작 커맨드</a:t>
            </a:r>
          </a:p>
        </p:txBody>
      </p:sp>
      <p:grpSp>
        <p:nvGrpSpPr>
          <p:cNvPr id="421" name="Google Shape;10548;p83"/>
          <p:cNvGrpSpPr/>
          <p:nvPr/>
        </p:nvGrpSpPr>
        <p:grpSpPr>
          <a:xfrm>
            <a:off x="5570896" y="1411441"/>
            <a:ext cx="359154" cy="360109"/>
            <a:chOff x="-44528076" y="1982825"/>
            <a:chExt cx="300900" cy="301700"/>
          </a:xfrm>
        </p:grpSpPr>
        <p:sp>
          <p:nvSpPr>
            <p:cNvPr id="422" name="Google Shape;10549;p83"/>
            <p:cNvSpPr/>
            <p:nvPr/>
          </p:nvSpPr>
          <p:spPr>
            <a:xfrm>
              <a:off x="-44528076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3" name="Google Shape;10550;p83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4" name="Google Shape;10551;p83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5" name="Google Shape;10552;p83"/>
            <p:cNvSpPr/>
            <p:nvPr/>
          </p:nvSpPr>
          <p:spPr>
            <a:xfrm>
              <a:off x="-44314624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6" name="Google Shape;10553;p83"/>
            <p:cNvSpPr/>
            <p:nvPr/>
          </p:nvSpPr>
          <p:spPr>
            <a:xfrm>
              <a:off x="-44314624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7" name="Google Shape;10554;p83"/>
            <p:cNvSpPr/>
            <p:nvPr/>
          </p:nvSpPr>
          <p:spPr>
            <a:xfrm>
              <a:off x="-44447724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8" name="Google Shape;10555;p83"/>
            <p:cNvSpPr/>
            <p:nvPr/>
          </p:nvSpPr>
          <p:spPr>
            <a:xfrm>
              <a:off x="-44403624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29" name="직사각형 428"/>
          <p:cNvSpPr/>
          <p:nvPr/>
        </p:nvSpPr>
        <p:spPr>
          <a:xfrm>
            <a:off x="390858" y="2877101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0" name="Google Shape;151;p36"/>
          <p:cNvSpPr txBox="1">
            <a:spLocks noGrp="1"/>
          </p:cNvSpPr>
          <p:nvPr/>
        </p:nvSpPr>
        <p:spPr>
          <a:xfrm>
            <a:off x="608294" y="3021119"/>
            <a:ext cx="1762239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로깅 모듈</a:t>
            </a:r>
          </a:p>
        </p:txBody>
      </p:sp>
      <p:grpSp>
        <p:nvGrpSpPr>
          <p:cNvPr id="431" name="그룹 430"/>
          <p:cNvGrpSpPr/>
          <p:nvPr/>
        </p:nvGrpSpPr>
        <p:grpSpPr>
          <a:xfrm>
            <a:off x="130693" y="2877101"/>
            <a:ext cx="520327" cy="520327"/>
            <a:chOff x="5148072" y="2211705"/>
            <a:chExt cx="520327" cy="520327"/>
          </a:xfrm>
        </p:grpSpPr>
        <p:sp>
          <p:nvSpPr>
            <p:cNvPr id="432" name="타원 431"/>
            <p:cNvSpPr/>
            <p:nvPr/>
          </p:nvSpPr>
          <p:spPr>
            <a:xfrm>
              <a:off x="5148072" y="2211705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3" name="Google Shape;10401;p83"/>
            <p:cNvSpPr/>
            <p:nvPr/>
          </p:nvSpPr>
          <p:spPr>
            <a:xfrm>
              <a:off x="5396955" y="2368310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35" name="Google Shape;9677;p81"/>
          <p:cNvGrpSpPr/>
          <p:nvPr/>
        </p:nvGrpSpPr>
        <p:grpSpPr>
          <a:xfrm>
            <a:off x="231901" y="2966989"/>
            <a:ext cx="317912" cy="312390"/>
            <a:chOff x="-60988624" y="2310475"/>
            <a:chExt cx="316650" cy="311150"/>
          </a:xfrm>
        </p:grpSpPr>
        <p:sp>
          <p:nvSpPr>
            <p:cNvPr id="436" name="Google Shape;9678;p81"/>
            <p:cNvSpPr/>
            <p:nvPr/>
          </p:nvSpPr>
          <p:spPr>
            <a:xfrm>
              <a:off x="-60988624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7" name="Google Shape;9679;p81"/>
            <p:cNvSpPr/>
            <p:nvPr/>
          </p:nvSpPr>
          <p:spPr>
            <a:xfrm>
              <a:off x="-60947676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8" name="Google Shape;9680;p81"/>
            <p:cNvSpPr/>
            <p:nvPr/>
          </p:nvSpPr>
          <p:spPr>
            <a:xfrm>
              <a:off x="-60947676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9" name="Google Shape;9681;p81"/>
            <p:cNvSpPr/>
            <p:nvPr/>
          </p:nvSpPr>
          <p:spPr>
            <a:xfrm>
              <a:off x="-60947676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0" name="Google Shape;9682;p81"/>
            <p:cNvSpPr/>
            <p:nvPr/>
          </p:nvSpPr>
          <p:spPr>
            <a:xfrm>
              <a:off x="-60947676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1" name="Google Shape;9683;p81"/>
            <p:cNvSpPr/>
            <p:nvPr/>
          </p:nvSpPr>
          <p:spPr>
            <a:xfrm>
              <a:off x="-60740524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42" name="Google Shape;151;p36"/>
          <p:cNvSpPr txBox="1">
            <a:spLocks noGrp="1"/>
          </p:cNvSpPr>
          <p:nvPr/>
        </p:nvSpPr>
        <p:spPr>
          <a:xfrm>
            <a:off x="2627757" y="223572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전체 시스템 구조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[2.2]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메인 프로그램</a:t>
            </a:r>
            <a:endParaRPr lang="en-US" altLang="ko-KR" sz="240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84" name="Google Shape;151;p36"/>
          <p:cNvSpPr txBox="1">
            <a:spLocks noGrp="1"/>
          </p:cNvSpPr>
          <p:nvPr/>
        </p:nvSpPr>
        <p:spPr>
          <a:xfrm>
            <a:off x="395477" y="1051672"/>
            <a:ext cx="4032504" cy="2959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800" b="1" i="0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442" name="Google Shape;151;p36"/>
          <p:cNvSpPr txBox="1">
            <a:spLocks noGrp="1"/>
          </p:cNvSpPr>
          <p:nvPr/>
        </p:nvSpPr>
        <p:spPr>
          <a:xfrm>
            <a:off x="2779547" y="223572"/>
            <a:ext cx="350986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도구모듈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MACD, Stochastic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계산 모듈</a:t>
            </a:r>
          </a:p>
        </p:txBody>
      </p:sp>
      <p:sp>
        <p:nvSpPr>
          <p:cNvPr id="443" name="직사각형 442"/>
          <p:cNvSpPr/>
          <p:nvPr/>
        </p:nvSpPr>
        <p:spPr>
          <a:xfrm>
            <a:off x="367605" y="611243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44" name="그룹 443"/>
          <p:cNvGrpSpPr/>
          <p:nvPr/>
        </p:nvGrpSpPr>
        <p:grpSpPr>
          <a:xfrm>
            <a:off x="107442" y="611243"/>
            <a:ext cx="520327" cy="520327"/>
            <a:chOff x="1475613" y="2499741"/>
            <a:chExt cx="520327" cy="520327"/>
          </a:xfrm>
        </p:grpSpPr>
        <p:sp>
          <p:nvSpPr>
            <p:cNvPr id="445" name="타원 444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446" name="Google Shape;10400;p83"/>
            <p:cNvGrpSpPr/>
            <p:nvPr/>
          </p:nvGrpSpPr>
          <p:grpSpPr>
            <a:xfrm>
              <a:off x="1596631" y="2571750"/>
              <a:ext cx="278290" cy="357036"/>
              <a:chOff x="-50489600" y="1947400"/>
              <a:chExt cx="233152" cy="299125"/>
            </a:xfrm>
          </p:grpSpPr>
          <p:sp>
            <p:nvSpPr>
              <p:cNvPr id="447" name="Google Shape;10401;p83"/>
              <p:cNvSpPr/>
              <p:nvPr/>
            </p:nvSpPr>
            <p:spPr>
              <a:xfrm>
                <a:off x="-50382476" y="20182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48" name="Google Shape;10402;p83"/>
              <p:cNvSpPr/>
              <p:nvPr/>
            </p:nvSpPr>
            <p:spPr>
              <a:xfrm>
                <a:off x="-50489600" y="1947400"/>
                <a:ext cx="233150" cy="299125"/>
              </a:xfrm>
              <a:custGeom>
                <a:avLst/>
                <a:gdLst/>
                <a:ahLst/>
                <a:cxnLst/>
                <a:rect l="l" t="t" r="r" b="b"/>
                <a:pathLst>
                  <a:path w="9326" h="11965" extrusionOk="0">
                    <a:moveTo>
                      <a:pt x="4632" y="725"/>
                    </a:moveTo>
                    <a:cubicBezTo>
                      <a:pt x="4821" y="725"/>
                      <a:pt x="4978" y="882"/>
                      <a:pt x="4978" y="1071"/>
                    </a:cubicBezTo>
                    <a:lnTo>
                      <a:pt x="4978" y="1449"/>
                    </a:lnTo>
                    <a:cubicBezTo>
                      <a:pt x="4884" y="1418"/>
                      <a:pt x="4758" y="1418"/>
                      <a:pt x="4632" y="1418"/>
                    </a:cubicBezTo>
                    <a:cubicBezTo>
                      <a:pt x="4506" y="1418"/>
                      <a:pt x="4411" y="1418"/>
                      <a:pt x="4285" y="1449"/>
                    </a:cubicBezTo>
                    <a:lnTo>
                      <a:pt x="4285" y="1071"/>
                    </a:lnTo>
                    <a:cubicBezTo>
                      <a:pt x="4285" y="882"/>
                      <a:pt x="4443" y="725"/>
                      <a:pt x="4632" y="725"/>
                    </a:cubicBezTo>
                    <a:close/>
                    <a:moveTo>
                      <a:pt x="4632" y="2143"/>
                    </a:moveTo>
                    <a:cubicBezTo>
                      <a:pt x="5230" y="2143"/>
                      <a:pt x="5703" y="2615"/>
                      <a:pt x="5703" y="3182"/>
                    </a:cubicBezTo>
                    <a:cubicBezTo>
                      <a:pt x="5703" y="3781"/>
                      <a:pt x="5230" y="4253"/>
                      <a:pt x="4632" y="4253"/>
                    </a:cubicBezTo>
                    <a:cubicBezTo>
                      <a:pt x="4033" y="4253"/>
                      <a:pt x="3592" y="3781"/>
                      <a:pt x="3592" y="3182"/>
                    </a:cubicBezTo>
                    <a:cubicBezTo>
                      <a:pt x="3592" y="2615"/>
                      <a:pt x="4033" y="2143"/>
                      <a:pt x="4632" y="2143"/>
                    </a:cubicBezTo>
                    <a:close/>
                    <a:moveTo>
                      <a:pt x="4632" y="5356"/>
                    </a:moveTo>
                    <a:lnTo>
                      <a:pt x="6018" y="8191"/>
                    </a:lnTo>
                    <a:cubicBezTo>
                      <a:pt x="5671" y="8349"/>
                      <a:pt x="5356" y="8443"/>
                      <a:pt x="4978" y="8443"/>
                    </a:cubicBezTo>
                    <a:lnTo>
                      <a:pt x="4978" y="8065"/>
                    </a:lnTo>
                    <a:cubicBezTo>
                      <a:pt x="4978" y="7876"/>
                      <a:pt x="4821" y="7719"/>
                      <a:pt x="4632" y="7719"/>
                    </a:cubicBezTo>
                    <a:cubicBezTo>
                      <a:pt x="4443" y="7719"/>
                      <a:pt x="4285" y="7876"/>
                      <a:pt x="4285" y="8065"/>
                    </a:cubicBezTo>
                    <a:lnTo>
                      <a:pt x="4285" y="8443"/>
                    </a:lnTo>
                    <a:cubicBezTo>
                      <a:pt x="3939" y="8380"/>
                      <a:pt x="3592" y="8317"/>
                      <a:pt x="3246" y="8191"/>
                    </a:cubicBezTo>
                    <a:lnTo>
                      <a:pt x="4632" y="5356"/>
                    </a:lnTo>
                    <a:close/>
                    <a:moveTo>
                      <a:pt x="3466" y="4505"/>
                    </a:moveTo>
                    <a:cubicBezTo>
                      <a:pt x="3624" y="4663"/>
                      <a:pt x="3844" y="4757"/>
                      <a:pt x="4096" y="4852"/>
                    </a:cubicBezTo>
                    <a:cubicBezTo>
                      <a:pt x="4033" y="5009"/>
                      <a:pt x="1481" y="10271"/>
                      <a:pt x="1450" y="10365"/>
                    </a:cubicBezTo>
                    <a:cubicBezTo>
                      <a:pt x="1381" y="10504"/>
                      <a:pt x="1261" y="10591"/>
                      <a:pt x="1127" y="10591"/>
                    </a:cubicBezTo>
                    <a:cubicBezTo>
                      <a:pt x="1078" y="10591"/>
                      <a:pt x="1028" y="10580"/>
                      <a:pt x="977" y="10554"/>
                    </a:cubicBezTo>
                    <a:cubicBezTo>
                      <a:pt x="820" y="10491"/>
                      <a:pt x="694" y="10271"/>
                      <a:pt x="788" y="10082"/>
                    </a:cubicBezTo>
                    <a:lnTo>
                      <a:pt x="3466" y="4505"/>
                    </a:lnTo>
                    <a:close/>
                    <a:moveTo>
                      <a:pt x="5829" y="4537"/>
                    </a:moveTo>
                    <a:lnTo>
                      <a:pt x="8507" y="10113"/>
                    </a:lnTo>
                    <a:cubicBezTo>
                      <a:pt x="8570" y="10271"/>
                      <a:pt x="8507" y="10523"/>
                      <a:pt x="8318" y="10586"/>
                    </a:cubicBezTo>
                    <a:cubicBezTo>
                      <a:pt x="8271" y="10599"/>
                      <a:pt x="8225" y="10606"/>
                      <a:pt x="8181" y="10606"/>
                    </a:cubicBezTo>
                    <a:cubicBezTo>
                      <a:pt x="8021" y="10606"/>
                      <a:pt x="7888" y="10521"/>
                      <a:pt x="7814" y="10397"/>
                    </a:cubicBezTo>
                    <a:cubicBezTo>
                      <a:pt x="7719" y="10176"/>
                      <a:pt x="5293" y="5167"/>
                      <a:pt x="5199" y="4883"/>
                    </a:cubicBezTo>
                    <a:cubicBezTo>
                      <a:pt x="5419" y="4820"/>
                      <a:pt x="5608" y="4694"/>
                      <a:pt x="5829" y="4537"/>
                    </a:cubicBezTo>
                    <a:close/>
                    <a:moveTo>
                      <a:pt x="4632" y="0"/>
                    </a:moveTo>
                    <a:cubicBezTo>
                      <a:pt x="4033" y="0"/>
                      <a:pt x="3592" y="473"/>
                      <a:pt x="3592" y="1071"/>
                    </a:cubicBezTo>
                    <a:lnTo>
                      <a:pt x="3592" y="1764"/>
                    </a:lnTo>
                    <a:cubicBezTo>
                      <a:pt x="3151" y="2080"/>
                      <a:pt x="2867" y="2584"/>
                      <a:pt x="2867" y="3182"/>
                    </a:cubicBezTo>
                    <a:cubicBezTo>
                      <a:pt x="2867" y="3434"/>
                      <a:pt x="2899" y="3655"/>
                      <a:pt x="3025" y="3875"/>
                    </a:cubicBezTo>
                    <a:lnTo>
                      <a:pt x="1576" y="6900"/>
                    </a:lnTo>
                    <a:cubicBezTo>
                      <a:pt x="1355" y="6648"/>
                      <a:pt x="1229" y="6396"/>
                      <a:pt x="1103" y="6081"/>
                    </a:cubicBezTo>
                    <a:cubicBezTo>
                      <a:pt x="1032" y="5914"/>
                      <a:pt x="906" y="5837"/>
                      <a:pt x="767" y="5837"/>
                    </a:cubicBezTo>
                    <a:cubicBezTo>
                      <a:pt x="722" y="5837"/>
                      <a:pt x="676" y="5845"/>
                      <a:pt x="631" y="5860"/>
                    </a:cubicBezTo>
                    <a:cubicBezTo>
                      <a:pt x="442" y="5955"/>
                      <a:pt x="347" y="6144"/>
                      <a:pt x="442" y="6333"/>
                    </a:cubicBezTo>
                    <a:cubicBezTo>
                      <a:pt x="631" y="6805"/>
                      <a:pt x="883" y="7215"/>
                      <a:pt x="1229" y="7593"/>
                    </a:cubicBezTo>
                    <a:lnTo>
                      <a:pt x="158" y="9798"/>
                    </a:lnTo>
                    <a:cubicBezTo>
                      <a:pt x="1" y="10208"/>
                      <a:pt x="64" y="10649"/>
                      <a:pt x="347" y="10964"/>
                    </a:cubicBezTo>
                    <a:lnTo>
                      <a:pt x="95" y="11468"/>
                    </a:lnTo>
                    <a:cubicBezTo>
                      <a:pt x="32" y="11625"/>
                      <a:pt x="95" y="11846"/>
                      <a:pt x="253" y="11941"/>
                    </a:cubicBezTo>
                    <a:cubicBezTo>
                      <a:pt x="293" y="11957"/>
                      <a:pt x="340" y="11965"/>
                      <a:pt x="389" y="11965"/>
                    </a:cubicBezTo>
                    <a:cubicBezTo>
                      <a:pt x="528" y="11965"/>
                      <a:pt x="678" y="11900"/>
                      <a:pt x="725" y="11783"/>
                    </a:cubicBezTo>
                    <a:lnTo>
                      <a:pt x="977" y="11247"/>
                    </a:lnTo>
                    <a:cubicBezTo>
                      <a:pt x="1027" y="11255"/>
                      <a:pt x="1077" y="11258"/>
                      <a:pt x="1127" y="11258"/>
                    </a:cubicBezTo>
                    <a:cubicBezTo>
                      <a:pt x="1521" y="11258"/>
                      <a:pt x="1912" y="11040"/>
                      <a:pt x="2080" y="10649"/>
                    </a:cubicBezTo>
                    <a:lnTo>
                      <a:pt x="2930" y="8822"/>
                    </a:lnTo>
                    <a:cubicBezTo>
                      <a:pt x="3372" y="8979"/>
                      <a:pt x="3813" y="9105"/>
                      <a:pt x="4285" y="9137"/>
                    </a:cubicBezTo>
                    <a:lnTo>
                      <a:pt x="4285" y="9483"/>
                    </a:lnTo>
                    <a:cubicBezTo>
                      <a:pt x="4285" y="9704"/>
                      <a:pt x="4443" y="9861"/>
                      <a:pt x="4632" y="9861"/>
                    </a:cubicBezTo>
                    <a:cubicBezTo>
                      <a:pt x="4821" y="9861"/>
                      <a:pt x="4978" y="9704"/>
                      <a:pt x="4978" y="9483"/>
                    </a:cubicBezTo>
                    <a:lnTo>
                      <a:pt x="4978" y="9137"/>
                    </a:lnTo>
                    <a:cubicBezTo>
                      <a:pt x="5451" y="9105"/>
                      <a:pt x="5892" y="9011"/>
                      <a:pt x="6333" y="8822"/>
                    </a:cubicBezTo>
                    <a:lnTo>
                      <a:pt x="7184" y="10649"/>
                    </a:lnTo>
                    <a:cubicBezTo>
                      <a:pt x="7382" y="11016"/>
                      <a:pt x="7732" y="11257"/>
                      <a:pt x="8143" y="11257"/>
                    </a:cubicBezTo>
                    <a:cubicBezTo>
                      <a:pt x="8190" y="11257"/>
                      <a:pt x="8238" y="11254"/>
                      <a:pt x="8286" y="11247"/>
                    </a:cubicBezTo>
                    <a:lnTo>
                      <a:pt x="8538" y="11783"/>
                    </a:lnTo>
                    <a:cubicBezTo>
                      <a:pt x="8585" y="11900"/>
                      <a:pt x="8718" y="11965"/>
                      <a:pt x="8861" y="11965"/>
                    </a:cubicBezTo>
                    <a:cubicBezTo>
                      <a:pt x="8911" y="11965"/>
                      <a:pt x="8962" y="11957"/>
                      <a:pt x="9011" y="11941"/>
                    </a:cubicBezTo>
                    <a:cubicBezTo>
                      <a:pt x="9168" y="11846"/>
                      <a:pt x="9231" y="11657"/>
                      <a:pt x="9168" y="11468"/>
                    </a:cubicBezTo>
                    <a:lnTo>
                      <a:pt x="8916" y="10964"/>
                    </a:lnTo>
                    <a:cubicBezTo>
                      <a:pt x="9200" y="10649"/>
                      <a:pt x="9326" y="10208"/>
                      <a:pt x="9137" y="9798"/>
                    </a:cubicBezTo>
                    <a:lnTo>
                      <a:pt x="8066" y="7593"/>
                    </a:lnTo>
                    <a:cubicBezTo>
                      <a:pt x="8381" y="7246"/>
                      <a:pt x="8664" y="6805"/>
                      <a:pt x="8853" y="6333"/>
                    </a:cubicBezTo>
                    <a:cubicBezTo>
                      <a:pt x="8916" y="6144"/>
                      <a:pt x="8853" y="5955"/>
                      <a:pt x="8664" y="5860"/>
                    </a:cubicBezTo>
                    <a:cubicBezTo>
                      <a:pt x="8611" y="5845"/>
                      <a:pt x="8559" y="5837"/>
                      <a:pt x="8511" y="5837"/>
                    </a:cubicBezTo>
                    <a:cubicBezTo>
                      <a:pt x="8360" y="5837"/>
                      <a:pt x="8240" y="5914"/>
                      <a:pt x="8192" y="6081"/>
                    </a:cubicBezTo>
                    <a:cubicBezTo>
                      <a:pt x="8066" y="6333"/>
                      <a:pt x="7908" y="6616"/>
                      <a:pt x="7719" y="6900"/>
                    </a:cubicBezTo>
                    <a:lnTo>
                      <a:pt x="6270" y="3875"/>
                    </a:lnTo>
                    <a:cubicBezTo>
                      <a:pt x="6333" y="3655"/>
                      <a:pt x="6396" y="3434"/>
                      <a:pt x="6396" y="3182"/>
                    </a:cubicBezTo>
                    <a:cubicBezTo>
                      <a:pt x="6396" y="2584"/>
                      <a:pt x="6144" y="2080"/>
                      <a:pt x="5703" y="1764"/>
                    </a:cubicBezTo>
                    <a:lnTo>
                      <a:pt x="5703" y="1071"/>
                    </a:lnTo>
                    <a:cubicBezTo>
                      <a:pt x="5703" y="473"/>
                      <a:pt x="5230" y="0"/>
                      <a:pt x="46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449" name="Google Shape;151;p36"/>
          <p:cNvSpPr txBox="1">
            <a:spLocks noGrp="1"/>
          </p:cNvSpPr>
          <p:nvPr/>
        </p:nvSpPr>
        <p:spPr>
          <a:xfrm>
            <a:off x="583633" y="641017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MACD, Stochastic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계산 모듈</a:t>
            </a:r>
          </a:p>
        </p:txBody>
      </p:sp>
      <p:sp>
        <p:nvSpPr>
          <p:cNvPr id="450" name="Google Shape;151;p36"/>
          <p:cNvSpPr txBox="1">
            <a:spLocks noGrp="1"/>
          </p:cNvSpPr>
          <p:nvPr/>
        </p:nvSpPr>
        <p:spPr>
          <a:xfrm>
            <a:off x="467487" y="1347597"/>
            <a:ext cx="8929116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매매 여부를 확인하기 위한 지표로 활용하기 위한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MACD, Stochastic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의 계산을 도와주는 모듈</a:t>
            </a:r>
          </a:p>
        </p:txBody>
      </p:sp>
      <p:cxnSp>
        <p:nvCxnSpPr>
          <p:cNvPr id="451" name="연결선: 꺾임 450"/>
          <p:cNvCxnSpPr>
            <a:stCxn id="445" idx="4"/>
          </p:cNvCxnSpPr>
          <p:nvPr/>
        </p:nvCxnSpPr>
        <p:spPr>
          <a:xfrm rot="16200000" flipH="1">
            <a:off x="4306030" y="-2806859"/>
            <a:ext cx="504062" cy="8380922"/>
          </a:xfrm>
          <a:prstGeom prst="bentConnector2">
            <a:avLst/>
          </a:prstGeom>
          <a:ln w="381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2" name="직사각형 451"/>
          <p:cNvSpPr/>
          <p:nvPr/>
        </p:nvSpPr>
        <p:spPr>
          <a:xfrm>
            <a:off x="360044" y="1674101"/>
            <a:ext cx="8388477" cy="3345955"/>
          </a:xfrm>
          <a:prstGeom prst="rect">
            <a:avLst/>
          </a:prstGeom>
          <a:solidFill>
            <a:srgbClr val="303030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3" name="Google Shape;151;p36"/>
          <p:cNvSpPr txBox="1">
            <a:spLocks noGrp="1"/>
          </p:cNvSpPr>
          <p:nvPr/>
        </p:nvSpPr>
        <p:spPr>
          <a:xfrm>
            <a:off x="477643" y="1809426"/>
            <a:ext cx="8126861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0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MACD </a:t>
            </a:r>
            <a:r>
              <a:rPr kumimoji="0" lang="ko-KR" altLang="en-US" sz="20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지표</a:t>
            </a:r>
            <a:endParaRPr kumimoji="0" lang="ko-KR" altLang="en-US" sz="20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455" name="Google Shape;151;p36"/>
          <p:cNvSpPr txBox="1">
            <a:spLocks noGrp="1"/>
          </p:cNvSpPr>
          <p:nvPr/>
        </p:nvSpPr>
        <p:spPr>
          <a:xfrm>
            <a:off x="561564" y="3867912"/>
            <a:ext cx="8020871" cy="100812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시장의 가격 데이터에서 </a:t>
            </a: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26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일치의 가중치 평균에서 </a:t>
            </a: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12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일치 가중치 평균을 뺀 값을 지표로 활용함</a:t>
            </a:r>
            <a:b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시장의 중장기적인 추세를 파악하는데 사용할 수 있음</a:t>
            </a:r>
          </a:p>
        </p:txBody>
      </p:sp>
      <p:pic>
        <p:nvPicPr>
          <p:cNvPr id="457" name="그림 45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46162" y="1809426"/>
            <a:ext cx="2725837" cy="1930801"/>
          </a:xfrm>
          <a:prstGeom prst="rect">
            <a:avLst/>
          </a:prstGeom>
        </p:spPr>
      </p:pic>
      <p:pic>
        <p:nvPicPr>
          <p:cNvPr id="458" name="그림 45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26522" y="1809425"/>
            <a:ext cx="2453369" cy="1930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[2.2]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메인 프로그램</a:t>
            </a:r>
            <a:endParaRPr lang="en-US" altLang="ko-KR" sz="240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84" name="Google Shape;151;p36"/>
          <p:cNvSpPr txBox="1">
            <a:spLocks noGrp="1"/>
          </p:cNvSpPr>
          <p:nvPr/>
        </p:nvSpPr>
        <p:spPr>
          <a:xfrm>
            <a:off x="395477" y="1051672"/>
            <a:ext cx="4032504" cy="2959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800" b="1" i="0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443" name="직사각형 442"/>
          <p:cNvSpPr/>
          <p:nvPr/>
        </p:nvSpPr>
        <p:spPr>
          <a:xfrm>
            <a:off x="367605" y="611243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44" name="그룹 443"/>
          <p:cNvGrpSpPr/>
          <p:nvPr/>
        </p:nvGrpSpPr>
        <p:grpSpPr>
          <a:xfrm>
            <a:off x="107442" y="611243"/>
            <a:ext cx="520327" cy="520327"/>
            <a:chOff x="1475613" y="2499741"/>
            <a:chExt cx="520327" cy="520327"/>
          </a:xfrm>
        </p:grpSpPr>
        <p:sp>
          <p:nvSpPr>
            <p:cNvPr id="445" name="타원 444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446" name="Google Shape;10400;p83"/>
            <p:cNvGrpSpPr/>
            <p:nvPr/>
          </p:nvGrpSpPr>
          <p:grpSpPr>
            <a:xfrm>
              <a:off x="1596631" y="2571750"/>
              <a:ext cx="278290" cy="357036"/>
              <a:chOff x="-50489600" y="1947400"/>
              <a:chExt cx="233152" cy="299125"/>
            </a:xfrm>
          </p:grpSpPr>
          <p:sp>
            <p:nvSpPr>
              <p:cNvPr id="447" name="Google Shape;10401;p83"/>
              <p:cNvSpPr/>
              <p:nvPr/>
            </p:nvSpPr>
            <p:spPr>
              <a:xfrm>
                <a:off x="-50382476" y="20182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48" name="Google Shape;10402;p83"/>
              <p:cNvSpPr/>
              <p:nvPr/>
            </p:nvSpPr>
            <p:spPr>
              <a:xfrm>
                <a:off x="-50489600" y="1947400"/>
                <a:ext cx="233150" cy="299125"/>
              </a:xfrm>
              <a:custGeom>
                <a:avLst/>
                <a:gdLst/>
                <a:ahLst/>
                <a:cxnLst/>
                <a:rect l="l" t="t" r="r" b="b"/>
                <a:pathLst>
                  <a:path w="9326" h="11965" extrusionOk="0">
                    <a:moveTo>
                      <a:pt x="4632" y="725"/>
                    </a:moveTo>
                    <a:cubicBezTo>
                      <a:pt x="4821" y="725"/>
                      <a:pt x="4978" y="882"/>
                      <a:pt x="4978" y="1071"/>
                    </a:cubicBezTo>
                    <a:lnTo>
                      <a:pt x="4978" y="1449"/>
                    </a:lnTo>
                    <a:cubicBezTo>
                      <a:pt x="4884" y="1418"/>
                      <a:pt x="4758" y="1418"/>
                      <a:pt x="4632" y="1418"/>
                    </a:cubicBezTo>
                    <a:cubicBezTo>
                      <a:pt x="4506" y="1418"/>
                      <a:pt x="4411" y="1418"/>
                      <a:pt x="4285" y="1449"/>
                    </a:cubicBezTo>
                    <a:lnTo>
                      <a:pt x="4285" y="1071"/>
                    </a:lnTo>
                    <a:cubicBezTo>
                      <a:pt x="4285" y="882"/>
                      <a:pt x="4443" y="725"/>
                      <a:pt x="4632" y="725"/>
                    </a:cubicBezTo>
                    <a:close/>
                    <a:moveTo>
                      <a:pt x="4632" y="2143"/>
                    </a:moveTo>
                    <a:cubicBezTo>
                      <a:pt x="5230" y="2143"/>
                      <a:pt x="5703" y="2615"/>
                      <a:pt x="5703" y="3182"/>
                    </a:cubicBezTo>
                    <a:cubicBezTo>
                      <a:pt x="5703" y="3781"/>
                      <a:pt x="5230" y="4253"/>
                      <a:pt x="4632" y="4253"/>
                    </a:cubicBezTo>
                    <a:cubicBezTo>
                      <a:pt x="4033" y="4253"/>
                      <a:pt x="3592" y="3781"/>
                      <a:pt x="3592" y="3182"/>
                    </a:cubicBezTo>
                    <a:cubicBezTo>
                      <a:pt x="3592" y="2615"/>
                      <a:pt x="4033" y="2143"/>
                      <a:pt x="4632" y="2143"/>
                    </a:cubicBezTo>
                    <a:close/>
                    <a:moveTo>
                      <a:pt x="4632" y="5356"/>
                    </a:moveTo>
                    <a:lnTo>
                      <a:pt x="6018" y="8191"/>
                    </a:lnTo>
                    <a:cubicBezTo>
                      <a:pt x="5671" y="8349"/>
                      <a:pt x="5356" y="8443"/>
                      <a:pt x="4978" y="8443"/>
                    </a:cubicBezTo>
                    <a:lnTo>
                      <a:pt x="4978" y="8065"/>
                    </a:lnTo>
                    <a:cubicBezTo>
                      <a:pt x="4978" y="7876"/>
                      <a:pt x="4821" y="7719"/>
                      <a:pt x="4632" y="7719"/>
                    </a:cubicBezTo>
                    <a:cubicBezTo>
                      <a:pt x="4443" y="7719"/>
                      <a:pt x="4285" y="7876"/>
                      <a:pt x="4285" y="8065"/>
                    </a:cubicBezTo>
                    <a:lnTo>
                      <a:pt x="4285" y="8443"/>
                    </a:lnTo>
                    <a:cubicBezTo>
                      <a:pt x="3939" y="8380"/>
                      <a:pt x="3592" y="8317"/>
                      <a:pt x="3246" y="8191"/>
                    </a:cubicBezTo>
                    <a:lnTo>
                      <a:pt x="4632" y="5356"/>
                    </a:lnTo>
                    <a:close/>
                    <a:moveTo>
                      <a:pt x="3466" y="4505"/>
                    </a:moveTo>
                    <a:cubicBezTo>
                      <a:pt x="3624" y="4663"/>
                      <a:pt x="3844" y="4757"/>
                      <a:pt x="4096" y="4852"/>
                    </a:cubicBezTo>
                    <a:cubicBezTo>
                      <a:pt x="4033" y="5009"/>
                      <a:pt x="1481" y="10271"/>
                      <a:pt x="1450" y="10365"/>
                    </a:cubicBezTo>
                    <a:cubicBezTo>
                      <a:pt x="1381" y="10504"/>
                      <a:pt x="1261" y="10591"/>
                      <a:pt x="1127" y="10591"/>
                    </a:cubicBezTo>
                    <a:cubicBezTo>
                      <a:pt x="1078" y="10591"/>
                      <a:pt x="1028" y="10580"/>
                      <a:pt x="977" y="10554"/>
                    </a:cubicBezTo>
                    <a:cubicBezTo>
                      <a:pt x="820" y="10491"/>
                      <a:pt x="694" y="10271"/>
                      <a:pt x="788" y="10082"/>
                    </a:cubicBezTo>
                    <a:lnTo>
                      <a:pt x="3466" y="4505"/>
                    </a:lnTo>
                    <a:close/>
                    <a:moveTo>
                      <a:pt x="5829" y="4537"/>
                    </a:moveTo>
                    <a:lnTo>
                      <a:pt x="8507" y="10113"/>
                    </a:lnTo>
                    <a:cubicBezTo>
                      <a:pt x="8570" y="10271"/>
                      <a:pt x="8507" y="10523"/>
                      <a:pt x="8318" y="10586"/>
                    </a:cubicBezTo>
                    <a:cubicBezTo>
                      <a:pt x="8271" y="10599"/>
                      <a:pt x="8225" y="10606"/>
                      <a:pt x="8181" y="10606"/>
                    </a:cubicBezTo>
                    <a:cubicBezTo>
                      <a:pt x="8021" y="10606"/>
                      <a:pt x="7888" y="10521"/>
                      <a:pt x="7814" y="10397"/>
                    </a:cubicBezTo>
                    <a:cubicBezTo>
                      <a:pt x="7719" y="10176"/>
                      <a:pt x="5293" y="5167"/>
                      <a:pt x="5199" y="4883"/>
                    </a:cubicBezTo>
                    <a:cubicBezTo>
                      <a:pt x="5419" y="4820"/>
                      <a:pt x="5608" y="4694"/>
                      <a:pt x="5829" y="4537"/>
                    </a:cubicBezTo>
                    <a:close/>
                    <a:moveTo>
                      <a:pt x="4632" y="0"/>
                    </a:moveTo>
                    <a:cubicBezTo>
                      <a:pt x="4033" y="0"/>
                      <a:pt x="3592" y="473"/>
                      <a:pt x="3592" y="1071"/>
                    </a:cubicBezTo>
                    <a:lnTo>
                      <a:pt x="3592" y="1764"/>
                    </a:lnTo>
                    <a:cubicBezTo>
                      <a:pt x="3151" y="2080"/>
                      <a:pt x="2867" y="2584"/>
                      <a:pt x="2867" y="3182"/>
                    </a:cubicBezTo>
                    <a:cubicBezTo>
                      <a:pt x="2867" y="3434"/>
                      <a:pt x="2899" y="3655"/>
                      <a:pt x="3025" y="3875"/>
                    </a:cubicBezTo>
                    <a:lnTo>
                      <a:pt x="1576" y="6900"/>
                    </a:lnTo>
                    <a:cubicBezTo>
                      <a:pt x="1355" y="6648"/>
                      <a:pt x="1229" y="6396"/>
                      <a:pt x="1103" y="6081"/>
                    </a:cubicBezTo>
                    <a:cubicBezTo>
                      <a:pt x="1032" y="5914"/>
                      <a:pt x="906" y="5837"/>
                      <a:pt x="767" y="5837"/>
                    </a:cubicBezTo>
                    <a:cubicBezTo>
                      <a:pt x="722" y="5837"/>
                      <a:pt x="676" y="5845"/>
                      <a:pt x="631" y="5860"/>
                    </a:cubicBezTo>
                    <a:cubicBezTo>
                      <a:pt x="442" y="5955"/>
                      <a:pt x="347" y="6144"/>
                      <a:pt x="442" y="6333"/>
                    </a:cubicBezTo>
                    <a:cubicBezTo>
                      <a:pt x="631" y="6805"/>
                      <a:pt x="883" y="7215"/>
                      <a:pt x="1229" y="7593"/>
                    </a:cubicBezTo>
                    <a:lnTo>
                      <a:pt x="158" y="9798"/>
                    </a:lnTo>
                    <a:cubicBezTo>
                      <a:pt x="1" y="10208"/>
                      <a:pt x="64" y="10649"/>
                      <a:pt x="347" y="10964"/>
                    </a:cubicBezTo>
                    <a:lnTo>
                      <a:pt x="95" y="11468"/>
                    </a:lnTo>
                    <a:cubicBezTo>
                      <a:pt x="32" y="11625"/>
                      <a:pt x="95" y="11846"/>
                      <a:pt x="253" y="11941"/>
                    </a:cubicBezTo>
                    <a:cubicBezTo>
                      <a:pt x="293" y="11957"/>
                      <a:pt x="340" y="11965"/>
                      <a:pt x="389" y="11965"/>
                    </a:cubicBezTo>
                    <a:cubicBezTo>
                      <a:pt x="528" y="11965"/>
                      <a:pt x="678" y="11900"/>
                      <a:pt x="725" y="11783"/>
                    </a:cubicBezTo>
                    <a:lnTo>
                      <a:pt x="977" y="11247"/>
                    </a:lnTo>
                    <a:cubicBezTo>
                      <a:pt x="1027" y="11255"/>
                      <a:pt x="1077" y="11258"/>
                      <a:pt x="1127" y="11258"/>
                    </a:cubicBezTo>
                    <a:cubicBezTo>
                      <a:pt x="1521" y="11258"/>
                      <a:pt x="1912" y="11040"/>
                      <a:pt x="2080" y="10649"/>
                    </a:cubicBezTo>
                    <a:lnTo>
                      <a:pt x="2930" y="8822"/>
                    </a:lnTo>
                    <a:cubicBezTo>
                      <a:pt x="3372" y="8979"/>
                      <a:pt x="3813" y="9105"/>
                      <a:pt x="4285" y="9137"/>
                    </a:cubicBezTo>
                    <a:lnTo>
                      <a:pt x="4285" y="9483"/>
                    </a:lnTo>
                    <a:cubicBezTo>
                      <a:pt x="4285" y="9704"/>
                      <a:pt x="4443" y="9861"/>
                      <a:pt x="4632" y="9861"/>
                    </a:cubicBezTo>
                    <a:cubicBezTo>
                      <a:pt x="4821" y="9861"/>
                      <a:pt x="4978" y="9704"/>
                      <a:pt x="4978" y="9483"/>
                    </a:cubicBezTo>
                    <a:lnTo>
                      <a:pt x="4978" y="9137"/>
                    </a:lnTo>
                    <a:cubicBezTo>
                      <a:pt x="5451" y="9105"/>
                      <a:pt x="5892" y="9011"/>
                      <a:pt x="6333" y="8822"/>
                    </a:cubicBezTo>
                    <a:lnTo>
                      <a:pt x="7184" y="10649"/>
                    </a:lnTo>
                    <a:cubicBezTo>
                      <a:pt x="7382" y="11016"/>
                      <a:pt x="7732" y="11257"/>
                      <a:pt x="8143" y="11257"/>
                    </a:cubicBezTo>
                    <a:cubicBezTo>
                      <a:pt x="8190" y="11257"/>
                      <a:pt x="8238" y="11254"/>
                      <a:pt x="8286" y="11247"/>
                    </a:cubicBezTo>
                    <a:lnTo>
                      <a:pt x="8538" y="11783"/>
                    </a:lnTo>
                    <a:cubicBezTo>
                      <a:pt x="8585" y="11900"/>
                      <a:pt x="8718" y="11965"/>
                      <a:pt x="8861" y="11965"/>
                    </a:cubicBezTo>
                    <a:cubicBezTo>
                      <a:pt x="8911" y="11965"/>
                      <a:pt x="8962" y="11957"/>
                      <a:pt x="9011" y="11941"/>
                    </a:cubicBezTo>
                    <a:cubicBezTo>
                      <a:pt x="9168" y="11846"/>
                      <a:pt x="9231" y="11657"/>
                      <a:pt x="9168" y="11468"/>
                    </a:cubicBezTo>
                    <a:lnTo>
                      <a:pt x="8916" y="10964"/>
                    </a:lnTo>
                    <a:cubicBezTo>
                      <a:pt x="9200" y="10649"/>
                      <a:pt x="9326" y="10208"/>
                      <a:pt x="9137" y="9798"/>
                    </a:cubicBezTo>
                    <a:lnTo>
                      <a:pt x="8066" y="7593"/>
                    </a:lnTo>
                    <a:cubicBezTo>
                      <a:pt x="8381" y="7246"/>
                      <a:pt x="8664" y="6805"/>
                      <a:pt x="8853" y="6333"/>
                    </a:cubicBezTo>
                    <a:cubicBezTo>
                      <a:pt x="8916" y="6144"/>
                      <a:pt x="8853" y="5955"/>
                      <a:pt x="8664" y="5860"/>
                    </a:cubicBezTo>
                    <a:cubicBezTo>
                      <a:pt x="8611" y="5845"/>
                      <a:pt x="8559" y="5837"/>
                      <a:pt x="8511" y="5837"/>
                    </a:cubicBezTo>
                    <a:cubicBezTo>
                      <a:pt x="8360" y="5837"/>
                      <a:pt x="8240" y="5914"/>
                      <a:pt x="8192" y="6081"/>
                    </a:cubicBezTo>
                    <a:cubicBezTo>
                      <a:pt x="8066" y="6333"/>
                      <a:pt x="7908" y="6616"/>
                      <a:pt x="7719" y="6900"/>
                    </a:cubicBezTo>
                    <a:lnTo>
                      <a:pt x="6270" y="3875"/>
                    </a:lnTo>
                    <a:cubicBezTo>
                      <a:pt x="6333" y="3655"/>
                      <a:pt x="6396" y="3434"/>
                      <a:pt x="6396" y="3182"/>
                    </a:cubicBezTo>
                    <a:cubicBezTo>
                      <a:pt x="6396" y="2584"/>
                      <a:pt x="6144" y="2080"/>
                      <a:pt x="5703" y="1764"/>
                    </a:cubicBezTo>
                    <a:lnTo>
                      <a:pt x="5703" y="1071"/>
                    </a:lnTo>
                    <a:cubicBezTo>
                      <a:pt x="5703" y="473"/>
                      <a:pt x="5230" y="0"/>
                      <a:pt x="46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449" name="Google Shape;151;p36"/>
          <p:cNvSpPr txBox="1">
            <a:spLocks noGrp="1"/>
          </p:cNvSpPr>
          <p:nvPr/>
        </p:nvSpPr>
        <p:spPr>
          <a:xfrm>
            <a:off x="583633" y="641017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MACD, Stochastic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계산 모듈</a:t>
            </a:r>
          </a:p>
        </p:txBody>
      </p:sp>
      <p:sp>
        <p:nvSpPr>
          <p:cNvPr id="450" name="Google Shape;151;p36"/>
          <p:cNvSpPr txBox="1">
            <a:spLocks noGrp="1"/>
          </p:cNvSpPr>
          <p:nvPr/>
        </p:nvSpPr>
        <p:spPr>
          <a:xfrm>
            <a:off x="467487" y="1347597"/>
            <a:ext cx="8929116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매매 여부를 확인하기 위한 지표로 활용하기 위한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MACD, Stochastic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의 계산을 도와주는 모듈</a:t>
            </a:r>
          </a:p>
        </p:txBody>
      </p:sp>
      <p:cxnSp>
        <p:nvCxnSpPr>
          <p:cNvPr id="451" name="연결선: 꺾임 450"/>
          <p:cNvCxnSpPr>
            <a:stCxn id="445" idx="4"/>
          </p:cNvCxnSpPr>
          <p:nvPr/>
        </p:nvCxnSpPr>
        <p:spPr>
          <a:xfrm rot="16200000" flipH="1">
            <a:off x="4306030" y="-2806859"/>
            <a:ext cx="504062" cy="8380922"/>
          </a:xfrm>
          <a:prstGeom prst="bentConnector2">
            <a:avLst/>
          </a:prstGeom>
          <a:ln w="381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2" name="직사각형 451"/>
          <p:cNvSpPr/>
          <p:nvPr/>
        </p:nvSpPr>
        <p:spPr>
          <a:xfrm>
            <a:off x="360044" y="1674101"/>
            <a:ext cx="8388477" cy="3345955"/>
          </a:xfrm>
          <a:prstGeom prst="rect">
            <a:avLst/>
          </a:prstGeom>
          <a:solidFill>
            <a:srgbClr val="303030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3" name="Google Shape;151;p36"/>
          <p:cNvSpPr txBox="1">
            <a:spLocks noGrp="1"/>
          </p:cNvSpPr>
          <p:nvPr/>
        </p:nvSpPr>
        <p:spPr>
          <a:xfrm>
            <a:off x="477643" y="1809426"/>
            <a:ext cx="8126861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0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Stochastic </a:t>
            </a:r>
            <a:r>
              <a:rPr kumimoji="0" lang="ko-KR" altLang="en-US" sz="20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지표</a:t>
            </a:r>
          </a:p>
        </p:txBody>
      </p:sp>
      <p:sp>
        <p:nvSpPr>
          <p:cNvPr id="455" name="Google Shape;151;p36"/>
          <p:cNvSpPr txBox="1">
            <a:spLocks noGrp="1"/>
          </p:cNvSpPr>
          <p:nvPr/>
        </p:nvSpPr>
        <p:spPr>
          <a:xfrm>
            <a:off x="561564" y="3867912"/>
            <a:ext cx="8020871" cy="100812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K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일간의 고가와 저가간의 차이와 종가의 상관관계를 </a:t>
            </a: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%K, 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특정 일수만큼의 평균으로 </a:t>
            </a: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%D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를 계산해서</a:t>
            </a: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이 둘간의 상관 관계를 확인함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현재 가격이 전체적으로 고가에 위치해있는지</a:t>
            </a: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저가에 위치했는지 확인하는데 사용할 수 있음</a:t>
            </a:r>
          </a:p>
        </p:txBody>
      </p:sp>
      <p:pic>
        <p:nvPicPr>
          <p:cNvPr id="459" name="그림 45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7279" y="1809426"/>
            <a:ext cx="2348024" cy="1930075"/>
          </a:xfrm>
          <a:prstGeom prst="rect">
            <a:avLst/>
          </a:prstGeom>
        </p:spPr>
      </p:pic>
      <p:pic>
        <p:nvPicPr>
          <p:cNvPr id="460" name="그림 45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04671" y="1809426"/>
            <a:ext cx="3138334" cy="1930076"/>
          </a:xfrm>
          <a:prstGeom prst="rect">
            <a:avLst/>
          </a:prstGeom>
        </p:spPr>
      </p:pic>
      <p:sp>
        <p:nvSpPr>
          <p:cNvPr id="462" name="Google Shape;151;p36"/>
          <p:cNvSpPr txBox="1">
            <a:spLocks noGrp="1"/>
          </p:cNvSpPr>
          <p:nvPr/>
        </p:nvSpPr>
        <p:spPr>
          <a:xfrm>
            <a:off x="2779547" y="223572"/>
            <a:ext cx="350986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도구모듈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MACD, Stochastic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계산 모듈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 idx="0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[2.2]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메인 프로그램</a:t>
            </a:r>
            <a:endParaRPr lang="en-US" altLang="ko-KR" sz="240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84" name="Google Shape;151;p36"/>
          <p:cNvSpPr txBox="1">
            <a:spLocks noGrp="1"/>
          </p:cNvSpPr>
          <p:nvPr/>
        </p:nvSpPr>
        <p:spPr>
          <a:xfrm>
            <a:off x="395477" y="1051672"/>
            <a:ext cx="4032504" cy="2959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800" b="1" i="0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462" name="Google Shape;151;p36"/>
          <p:cNvSpPr txBox="1">
            <a:spLocks noGrp="1"/>
          </p:cNvSpPr>
          <p:nvPr/>
        </p:nvSpPr>
        <p:spPr>
          <a:xfrm>
            <a:off x="2779547" y="223572"/>
            <a:ext cx="4312803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도구모듈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MACD, Stochastic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계산 모듈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부연설명</a:t>
            </a: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464" name="Google Shape;151;p36"/>
          <p:cNvSpPr txBox="1">
            <a:spLocks noGrp="1"/>
          </p:cNvSpPr>
          <p:nvPr/>
        </p:nvSpPr>
        <p:spPr>
          <a:xfrm>
            <a:off x="107442" y="568646"/>
            <a:ext cx="8929178" cy="48302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6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MACD</a:t>
            </a:r>
            <a:r>
              <a:rPr kumimoji="0" lang="ko-KR" altLang="en-US" sz="26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 보조지표 활용해보기</a:t>
            </a:r>
            <a:endParaRPr kumimoji="0" lang="ko-KR" altLang="en-US" sz="2600" b="1" i="0" u="none" strike="noStrike" kern="0" cap="none" spc="0" normalizeH="0" baseline="0">
              <a:solidFill>
                <a:schemeClr val="tx1"/>
              </a:solidFill>
              <a:latin typeface="한컴 고딕"/>
              <a:ea typeface="한컴 고딕"/>
            </a:endParaRPr>
          </a:p>
        </p:txBody>
      </p:sp>
      <p:pic>
        <p:nvPicPr>
          <p:cNvPr id="46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6729" y="1051672"/>
            <a:ext cx="7350541" cy="3600499"/>
          </a:xfrm>
          <a:prstGeom prst="rect">
            <a:avLst/>
          </a:prstGeom>
        </p:spPr>
      </p:pic>
      <p:sp>
        <p:nvSpPr>
          <p:cNvPr id="469" name=""/>
          <p:cNvSpPr/>
          <p:nvPr/>
        </p:nvSpPr>
        <p:spPr>
          <a:xfrm>
            <a:off x="2195670" y="3067952"/>
            <a:ext cx="360079" cy="1520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70" name=""/>
          <p:cNvSpPr/>
          <p:nvPr/>
        </p:nvSpPr>
        <p:spPr>
          <a:xfrm>
            <a:off x="3779402" y="2851922"/>
            <a:ext cx="360079" cy="152007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dk2"/>
              </a:solidFill>
            </a:endParaRPr>
          </a:p>
        </p:txBody>
      </p:sp>
      <p:sp>
        <p:nvSpPr>
          <p:cNvPr id="471" name=""/>
          <p:cNvSpPr/>
          <p:nvPr/>
        </p:nvSpPr>
        <p:spPr>
          <a:xfrm>
            <a:off x="5220061" y="2995942"/>
            <a:ext cx="360079" cy="1520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 idx="0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[2.2]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메인 프로그램</a:t>
            </a:r>
            <a:endParaRPr lang="en-US" altLang="ko-KR" sz="240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84" name="Google Shape;151;p36"/>
          <p:cNvSpPr txBox="1">
            <a:spLocks noGrp="1"/>
          </p:cNvSpPr>
          <p:nvPr/>
        </p:nvSpPr>
        <p:spPr>
          <a:xfrm>
            <a:off x="395477" y="1051672"/>
            <a:ext cx="4032504" cy="2959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800" b="1" i="0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462" name="Google Shape;151;p36"/>
          <p:cNvSpPr txBox="1">
            <a:spLocks noGrp="1"/>
          </p:cNvSpPr>
          <p:nvPr/>
        </p:nvSpPr>
        <p:spPr>
          <a:xfrm>
            <a:off x="2779547" y="223572"/>
            <a:ext cx="4312803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도구모듈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MACD, Stochastic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계산 모듈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부연설명</a:t>
            </a: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464" name="Google Shape;151;p36"/>
          <p:cNvSpPr txBox="1">
            <a:spLocks noGrp="1"/>
          </p:cNvSpPr>
          <p:nvPr/>
        </p:nvSpPr>
        <p:spPr>
          <a:xfrm>
            <a:off x="107442" y="568646"/>
            <a:ext cx="8929178" cy="48302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6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Stochastic</a:t>
            </a:r>
            <a:r>
              <a:rPr kumimoji="0" lang="ko-KR" altLang="en-US" sz="26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 보조지표 활용해보기</a:t>
            </a:r>
            <a:endParaRPr kumimoji="0" lang="ko-KR" altLang="en-US" sz="2600" b="1" i="0" u="none" strike="noStrike" kern="0" cap="none" spc="0" normalizeH="0" baseline="0">
              <a:solidFill>
                <a:schemeClr val="tx1"/>
              </a:solidFill>
              <a:latin typeface="한컴 고딕"/>
              <a:ea typeface="한컴 고딕"/>
            </a:endParaRPr>
          </a:p>
        </p:txBody>
      </p:sp>
      <p:sp>
        <p:nvSpPr>
          <p:cNvPr id="469" name=""/>
          <p:cNvSpPr/>
          <p:nvPr/>
        </p:nvSpPr>
        <p:spPr>
          <a:xfrm>
            <a:off x="2195670" y="3067952"/>
            <a:ext cx="360079" cy="1520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70" name=""/>
          <p:cNvSpPr/>
          <p:nvPr/>
        </p:nvSpPr>
        <p:spPr>
          <a:xfrm>
            <a:off x="3779402" y="2851922"/>
            <a:ext cx="360079" cy="152007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dk2"/>
              </a:solidFill>
            </a:endParaRPr>
          </a:p>
        </p:txBody>
      </p:sp>
      <p:sp>
        <p:nvSpPr>
          <p:cNvPr id="471" name=""/>
          <p:cNvSpPr/>
          <p:nvPr/>
        </p:nvSpPr>
        <p:spPr>
          <a:xfrm>
            <a:off x="5220061" y="2995942"/>
            <a:ext cx="360079" cy="1520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47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6730" y="1059540"/>
            <a:ext cx="7350542" cy="3594874"/>
          </a:xfrm>
          <a:prstGeom prst="rect">
            <a:avLst/>
          </a:prstGeom>
        </p:spPr>
      </p:pic>
      <p:sp>
        <p:nvSpPr>
          <p:cNvPr id="473" name=""/>
          <p:cNvSpPr/>
          <p:nvPr/>
        </p:nvSpPr>
        <p:spPr>
          <a:xfrm>
            <a:off x="4572000" y="3134336"/>
            <a:ext cx="360079" cy="1520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74" name=""/>
          <p:cNvSpPr/>
          <p:nvPr/>
        </p:nvSpPr>
        <p:spPr>
          <a:xfrm>
            <a:off x="5724160" y="1635620"/>
            <a:ext cx="360079" cy="252821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[2.2]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메인 프로그램</a:t>
            </a:r>
            <a:endParaRPr lang="en-US" altLang="ko-KR" sz="240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84" name="Google Shape;151;p36"/>
          <p:cNvSpPr txBox="1">
            <a:spLocks noGrp="1"/>
          </p:cNvSpPr>
          <p:nvPr/>
        </p:nvSpPr>
        <p:spPr>
          <a:xfrm>
            <a:off x="395477" y="1051672"/>
            <a:ext cx="4032504" cy="2959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800" b="1" i="0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450" name="Google Shape;151;p36"/>
          <p:cNvSpPr txBox="1">
            <a:spLocks noGrp="1"/>
          </p:cNvSpPr>
          <p:nvPr/>
        </p:nvSpPr>
        <p:spPr>
          <a:xfrm>
            <a:off x="467487" y="1347597"/>
            <a:ext cx="8929116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AI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서버와의 통신을 위해서 사용되는 모듈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.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기본적으로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Json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을 이용해서 약속된 커맨드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파라미터를 전송</a:t>
            </a:r>
          </a:p>
        </p:txBody>
      </p:sp>
      <p:cxnSp>
        <p:nvCxnSpPr>
          <p:cNvPr id="451" name="연결선: 꺾임 450"/>
          <p:cNvCxnSpPr/>
          <p:nvPr/>
        </p:nvCxnSpPr>
        <p:spPr>
          <a:xfrm rot="16200000" flipH="1">
            <a:off x="4306030" y="-2806859"/>
            <a:ext cx="504062" cy="8380922"/>
          </a:xfrm>
          <a:prstGeom prst="bentConnector2">
            <a:avLst/>
          </a:prstGeom>
          <a:ln w="381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2" name="직사각형 451"/>
          <p:cNvSpPr/>
          <p:nvPr/>
        </p:nvSpPr>
        <p:spPr>
          <a:xfrm>
            <a:off x="360044" y="1674101"/>
            <a:ext cx="8388477" cy="3345955"/>
          </a:xfrm>
          <a:prstGeom prst="rect">
            <a:avLst/>
          </a:prstGeom>
          <a:solidFill>
            <a:srgbClr val="303030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3" name="Google Shape;151;p36"/>
          <p:cNvSpPr txBox="1">
            <a:spLocks noGrp="1"/>
          </p:cNvSpPr>
          <p:nvPr/>
        </p:nvSpPr>
        <p:spPr>
          <a:xfrm>
            <a:off x="477643" y="1809426"/>
            <a:ext cx="8126861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0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AI</a:t>
            </a:r>
            <a:r>
              <a:rPr kumimoji="0" lang="ko-KR" altLang="en-US" sz="20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 서버와 약속된 커맨드들</a:t>
            </a:r>
          </a:p>
        </p:txBody>
      </p:sp>
      <p:sp>
        <p:nvSpPr>
          <p:cNvPr id="455" name="Google Shape;151;p36"/>
          <p:cNvSpPr txBox="1">
            <a:spLocks noGrp="1"/>
          </p:cNvSpPr>
          <p:nvPr/>
        </p:nvSpPr>
        <p:spPr>
          <a:xfrm>
            <a:off x="561564" y="2211705"/>
            <a:ext cx="8020871" cy="280835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[1] C : echo, P : Message(string)</a:t>
            </a:r>
            <a:endParaRPr kumimoji="0" lang="en-US" altLang="ko-KR" sz="1500" b="1" i="0" u="none" strike="noStrike" kern="0" cap="none" spc="0" normalizeH="0" baseline="0">
              <a:solidFill>
                <a:srgbClr val="98DAE1"/>
              </a:solidFill>
              <a:latin typeface="한컴 고딕"/>
              <a:ea typeface="한컴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    </a:t>
            </a:r>
            <a:r>
              <a:rPr kumimoji="0" lang="ko-KR" altLang="en-US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통신 테스트용</a:t>
            </a:r>
            <a:r>
              <a:rPr kumimoji="0" lang="en-US" altLang="ko-KR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.</a:t>
            </a:r>
            <a:r>
              <a:rPr kumimoji="0" lang="ko-KR" altLang="en-US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메세지를 보내면 해당 메세지를 다시 되돌려줌</a:t>
            </a: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[2]</a:t>
            </a:r>
            <a:r>
              <a:rPr kumimoji="0" lang="ko-KR" altLang="en-US" sz="18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8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C: SetMACDDatas, P : DATA_MACD(number[]), DATA_Signal(number[])</a:t>
            </a:r>
            <a:endParaRPr kumimoji="0" lang="en-US" altLang="ko-KR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    MACD, Stochastic </a:t>
            </a:r>
            <a:r>
              <a:rPr kumimoji="0" lang="ko-KR" altLang="en-US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데이터를 </a:t>
            </a:r>
            <a:r>
              <a:rPr kumimoji="0" lang="en-US" altLang="ko-KR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kumimoji="0" lang="ko-KR" altLang="en-US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서버에게 보냄</a:t>
            </a:r>
            <a:r>
              <a:rPr kumimoji="0" lang="en-US" altLang="ko-KR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.</a:t>
            </a:r>
            <a:r>
              <a:rPr kumimoji="0" lang="ko-KR" altLang="en-US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성공여부를 다시 되돌려받음</a:t>
            </a:r>
            <a:endParaRPr kumimoji="0" lang="en-US" altLang="ko-KR" sz="17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en-US" altLang="ko-KR" sz="17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7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[3]</a:t>
            </a:r>
            <a:r>
              <a:rPr kumimoji="0" lang="ko-KR" altLang="en-US" sz="17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7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C : GetPredictedInvestDatas, P : None</a:t>
            </a:r>
            <a:endParaRPr kumimoji="0" lang="en-US" altLang="ko-KR" sz="17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    </a:t>
            </a:r>
            <a:r>
              <a:rPr kumimoji="0" lang="ko-KR" altLang="en-US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예측된 결과를 되돌려받음</a:t>
            </a:r>
            <a:r>
              <a:rPr kumimoji="0" lang="en-US" altLang="ko-KR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.</a:t>
            </a:r>
            <a:r>
              <a:rPr kumimoji="0" lang="ko-KR" altLang="en-US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아직</a:t>
            </a:r>
            <a:r>
              <a:rPr kumimoji="0" lang="en-US" altLang="ko-KR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예측데이터가 없으면 </a:t>
            </a:r>
            <a:r>
              <a:rPr kumimoji="0" lang="en-US" altLang="ko-KR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NULL</a:t>
            </a:r>
            <a:r>
              <a:rPr kumimoji="0" lang="ko-KR" altLang="en-US" sz="1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값을 받음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     </a:t>
            </a:r>
            <a:r>
              <a:rPr kumimoji="0" lang="en-US" altLang="ko-KR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*</a:t>
            </a:r>
            <a:r>
              <a:rPr kumimoji="0" lang="ko-KR" altLang="en-US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 예측 데이터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          </a:t>
            </a:r>
            <a:r>
              <a:rPr kumimoji="0" lang="en-US" altLang="ko-KR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SetMACDDatas</a:t>
            </a:r>
            <a:r>
              <a:rPr kumimoji="0" lang="ko-KR" altLang="en-US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 커맨드를 보낸후</a:t>
            </a:r>
            <a:r>
              <a:rPr kumimoji="0" lang="en-US" altLang="ko-KR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5</a:t>
            </a:r>
            <a:r>
              <a:rPr kumimoji="0" lang="ko-KR" altLang="en-US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분 간격으로 </a:t>
            </a:r>
            <a:r>
              <a:rPr kumimoji="0" lang="en-US" altLang="ko-KR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1:</a:t>
            </a:r>
            <a:r>
              <a:rPr kumimoji="0" lang="ko-KR" altLang="en-US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매수</a:t>
            </a:r>
            <a:r>
              <a:rPr kumimoji="0" lang="en-US" altLang="ko-KR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-1:</a:t>
            </a:r>
            <a:r>
              <a:rPr kumimoji="0" lang="ko-KR" altLang="en-US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매도</a:t>
            </a:r>
            <a:r>
              <a:rPr kumimoji="0" lang="en-US" altLang="ko-KR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0:</a:t>
            </a:r>
            <a:r>
              <a:rPr kumimoji="0" lang="ko-KR" altLang="en-US" sz="1700" b="1" i="0" u="none" strike="noStrike" kern="0" cap="none" spc="0" normalizeH="0" baseline="0">
                <a:solidFill>
                  <a:srgbClr val="C9C9C9"/>
                </a:solidFill>
                <a:latin typeface="한컴 고딕"/>
                <a:ea typeface="한컴 고딕"/>
              </a:rPr>
              <a:t>대기</a:t>
            </a:r>
          </a:p>
        </p:txBody>
      </p:sp>
      <p:sp>
        <p:nvSpPr>
          <p:cNvPr id="461" name="직사각형 460"/>
          <p:cNvSpPr/>
          <p:nvPr/>
        </p:nvSpPr>
        <p:spPr>
          <a:xfrm>
            <a:off x="367606" y="611244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2" name="Google Shape;151;p36"/>
          <p:cNvSpPr txBox="1">
            <a:spLocks noGrp="1"/>
          </p:cNvSpPr>
          <p:nvPr/>
        </p:nvSpPr>
        <p:spPr>
          <a:xfrm>
            <a:off x="583633" y="755262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IPC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통신 모듈</a:t>
            </a:r>
          </a:p>
        </p:txBody>
      </p:sp>
      <p:grpSp>
        <p:nvGrpSpPr>
          <p:cNvPr id="463" name="그룹 462"/>
          <p:cNvGrpSpPr/>
          <p:nvPr/>
        </p:nvGrpSpPr>
        <p:grpSpPr>
          <a:xfrm>
            <a:off x="107442" y="611244"/>
            <a:ext cx="520327" cy="520327"/>
            <a:chOff x="135313" y="2931795"/>
            <a:chExt cx="520327" cy="520327"/>
          </a:xfrm>
        </p:grpSpPr>
        <p:grpSp>
          <p:nvGrpSpPr>
            <p:cNvPr id="464" name="그룹 463"/>
            <p:cNvGrpSpPr/>
            <p:nvPr/>
          </p:nvGrpSpPr>
          <p:grpSpPr>
            <a:xfrm>
              <a:off x="135313" y="2931795"/>
              <a:ext cx="520327" cy="520327"/>
              <a:chOff x="1475613" y="2499741"/>
              <a:chExt cx="520327" cy="520327"/>
            </a:xfrm>
          </p:grpSpPr>
          <p:sp>
            <p:nvSpPr>
              <p:cNvPr id="465" name="타원 464"/>
              <p:cNvSpPr/>
              <p:nvPr/>
            </p:nvSpPr>
            <p:spPr>
              <a:xfrm>
                <a:off x="1475613" y="2499741"/>
                <a:ext cx="520327" cy="52032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466" name="Google Shape;10401;p83"/>
              <p:cNvSpPr/>
              <p:nvPr/>
            </p:nvSpPr>
            <p:spPr>
              <a:xfrm>
                <a:off x="1724496" y="2656346"/>
                <a:ext cx="20708" cy="2070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467" name="Google Shape;10019;p82"/>
            <p:cNvGrpSpPr/>
            <p:nvPr/>
          </p:nvGrpSpPr>
          <p:grpSpPr>
            <a:xfrm>
              <a:off x="208826" y="3015165"/>
              <a:ext cx="354530" cy="353587"/>
              <a:chOff x="-35495600" y="2631825"/>
              <a:chExt cx="292228" cy="291450"/>
            </a:xfrm>
          </p:grpSpPr>
          <p:sp>
            <p:nvSpPr>
              <p:cNvPr id="468" name="Google Shape;10020;p82"/>
              <p:cNvSpPr/>
              <p:nvPr/>
            </p:nvSpPr>
            <p:spPr>
              <a:xfrm>
                <a:off x="-35495600" y="2735025"/>
                <a:ext cx="137075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7530" extrusionOk="0">
                    <a:moveTo>
                      <a:pt x="4443" y="662"/>
                    </a:moveTo>
                    <a:cubicBezTo>
                      <a:pt x="4663" y="662"/>
                      <a:pt x="4821" y="819"/>
                      <a:pt x="4821" y="1040"/>
                    </a:cubicBezTo>
                    <a:lnTo>
                      <a:pt x="4821" y="1386"/>
                    </a:lnTo>
                    <a:lnTo>
                      <a:pt x="662" y="1386"/>
                    </a:lnTo>
                    <a:lnTo>
                      <a:pt x="662" y="1040"/>
                    </a:lnTo>
                    <a:cubicBezTo>
                      <a:pt x="725" y="819"/>
                      <a:pt x="820" y="662"/>
                      <a:pt x="1040" y="662"/>
                    </a:cubicBezTo>
                    <a:close/>
                    <a:moveTo>
                      <a:pt x="4821" y="2048"/>
                    </a:moveTo>
                    <a:lnTo>
                      <a:pt x="4821" y="5482"/>
                    </a:lnTo>
                    <a:lnTo>
                      <a:pt x="662" y="5482"/>
                    </a:lnTo>
                    <a:lnTo>
                      <a:pt x="662" y="2048"/>
                    </a:lnTo>
                    <a:close/>
                    <a:moveTo>
                      <a:pt x="4852" y="6143"/>
                    </a:moveTo>
                    <a:lnTo>
                      <a:pt x="4852" y="6490"/>
                    </a:lnTo>
                    <a:cubicBezTo>
                      <a:pt x="4821" y="6711"/>
                      <a:pt x="4663" y="6868"/>
                      <a:pt x="4506" y="6868"/>
                    </a:cubicBezTo>
                    <a:lnTo>
                      <a:pt x="1072" y="6868"/>
                    </a:lnTo>
                    <a:cubicBezTo>
                      <a:pt x="883" y="6868"/>
                      <a:pt x="725" y="6711"/>
                      <a:pt x="725" y="6490"/>
                    </a:cubicBezTo>
                    <a:lnTo>
                      <a:pt x="725" y="6143"/>
                    </a:lnTo>
                    <a:close/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lnTo>
                      <a:pt x="0" y="6490"/>
                    </a:lnTo>
                    <a:cubicBezTo>
                      <a:pt x="0" y="7057"/>
                      <a:pt x="473" y="7530"/>
                      <a:pt x="1040" y="7530"/>
                    </a:cubicBezTo>
                    <a:lnTo>
                      <a:pt x="4443" y="7530"/>
                    </a:lnTo>
                    <a:cubicBezTo>
                      <a:pt x="5010" y="7530"/>
                      <a:pt x="5482" y="7057"/>
                      <a:pt x="5482" y="6490"/>
                    </a:cubicBezTo>
                    <a:lnTo>
                      <a:pt x="5482" y="1040"/>
                    </a:lnTo>
                    <a:cubicBezTo>
                      <a:pt x="5482" y="473"/>
                      <a:pt x="5010" y="0"/>
                      <a:pt x="444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9" name="Google Shape;10021;p82"/>
              <p:cNvSpPr/>
              <p:nvPr/>
            </p:nvSpPr>
            <p:spPr>
              <a:xfrm>
                <a:off x="-35339648" y="2631825"/>
                <a:ext cx="136275" cy="188275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7531" extrusionOk="0">
                    <a:moveTo>
                      <a:pt x="4411" y="662"/>
                    </a:moveTo>
                    <a:cubicBezTo>
                      <a:pt x="4600" y="662"/>
                      <a:pt x="4758" y="820"/>
                      <a:pt x="4758" y="1009"/>
                    </a:cubicBezTo>
                    <a:lnTo>
                      <a:pt x="4758" y="1387"/>
                    </a:lnTo>
                    <a:lnTo>
                      <a:pt x="631" y="1387"/>
                    </a:lnTo>
                    <a:lnTo>
                      <a:pt x="631" y="1009"/>
                    </a:lnTo>
                    <a:cubicBezTo>
                      <a:pt x="631" y="820"/>
                      <a:pt x="788" y="662"/>
                      <a:pt x="977" y="662"/>
                    </a:cubicBezTo>
                    <a:close/>
                    <a:moveTo>
                      <a:pt x="4758" y="2049"/>
                    </a:moveTo>
                    <a:lnTo>
                      <a:pt x="4758" y="5483"/>
                    </a:lnTo>
                    <a:lnTo>
                      <a:pt x="631" y="5483"/>
                    </a:lnTo>
                    <a:lnTo>
                      <a:pt x="631" y="2049"/>
                    </a:lnTo>
                    <a:close/>
                    <a:moveTo>
                      <a:pt x="4789" y="6144"/>
                    </a:moveTo>
                    <a:lnTo>
                      <a:pt x="4789" y="6491"/>
                    </a:lnTo>
                    <a:cubicBezTo>
                      <a:pt x="4758" y="6680"/>
                      <a:pt x="4600" y="6837"/>
                      <a:pt x="4443" y="6837"/>
                    </a:cubicBezTo>
                    <a:lnTo>
                      <a:pt x="1009" y="6837"/>
                    </a:lnTo>
                    <a:cubicBezTo>
                      <a:pt x="820" y="6837"/>
                      <a:pt x="662" y="6680"/>
                      <a:pt x="662" y="6491"/>
                    </a:cubicBezTo>
                    <a:lnTo>
                      <a:pt x="662" y="6144"/>
                    </a:lnTo>
                    <a:close/>
                    <a:moveTo>
                      <a:pt x="1009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6491"/>
                    </a:lnTo>
                    <a:cubicBezTo>
                      <a:pt x="0" y="7058"/>
                      <a:pt x="473" y="7531"/>
                      <a:pt x="1009" y="7531"/>
                    </a:cubicBezTo>
                    <a:lnTo>
                      <a:pt x="4443" y="7531"/>
                    </a:lnTo>
                    <a:cubicBezTo>
                      <a:pt x="4978" y="7531"/>
                      <a:pt x="5451" y="7058"/>
                      <a:pt x="5451" y="6491"/>
                    </a:cubicBezTo>
                    <a:lnTo>
                      <a:pt x="5451" y="1009"/>
                    </a:lnTo>
                    <a:cubicBezTo>
                      <a:pt x="5451" y="442"/>
                      <a:pt x="4978" y="1"/>
                      <a:pt x="444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0" name="Google Shape;10022;p82"/>
              <p:cNvSpPr/>
              <p:nvPr/>
            </p:nvSpPr>
            <p:spPr>
              <a:xfrm>
                <a:off x="-35341224" y="2836625"/>
                <a:ext cx="85075" cy="845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380" extrusionOk="0">
                    <a:moveTo>
                      <a:pt x="3056" y="0"/>
                    </a:moveTo>
                    <a:cubicBezTo>
                      <a:pt x="2836" y="0"/>
                      <a:pt x="2678" y="158"/>
                      <a:pt x="2678" y="347"/>
                    </a:cubicBezTo>
                    <a:lnTo>
                      <a:pt x="2678" y="1008"/>
                    </a:lnTo>
                    <a:cubicBezTo>
                      <a:pt x="2678" y="1575"/>
                      <a:pt x="2206" y="2048"/>
                      <a:pt x="1670" y="2048"/>
                    </a:cubicBezTo>
                    <a:lnTo>
                      <a:pt x="1103" y="2048"/>
                    </a:lnTo>
                    <a:lnTo>
                      <a:pt x="1229" y="1922"/>
                    </a:lnTo>
                    <a:cubicBezTo>
                      <a:pt x="1418" y="1859"/>
                      <a:pt x="1418" y="1638"/>
                      <a:pt x="1261" y="1481"/>
                    </a:cubicBezTo>
                    <a:cubicBezTo>
                      <a:pt x="1213" y="1418"/>
                      <a:pt x="1127" y="1386"/>
                      <a:pt x="1036" y="1386"/>
                    </a:cubicBezTo>
                    <a:cubicBezTo>
                      <a:pt x="946" y="1386"/>
                      <a:pt x="851" y="1418"/>
                      <a:pt x="788" y="1481"/>
                    </a:cubicBezTo>
                    <a:lnTo>
                      <a:pt x="126" y="2142"/>
                    </a:lnTo>
                    <a:cubicBezTo>
                      <a:pt x="0" y="2268"/>
                      <a:pt x="0" y="2521"/>
                      <a:pt x="126" y="2615"/>
                    </a:cubicBezTo>
                    <a:lnTo>
                      <a:pt x="788" y="3308"/>
                    </a:lnTo>
                    <a:cubicBezTo>
                      <a:pt x="851" y="3355"/>
                      <a:pt x="946" y="3379"/>
                      <a:pt x="1036" y="3379"/>
                    </a:cubicBezTo>
                    <a:cubicBezTo>
                      <a:pt x="1127" y="3379"/>
                      <a:pt x="1213" y="3355"/>
                      <a:pt x="1261" y="3308"/>
                    </a:cubicBezTo>
                    <a:cubicBezTo>
                      <a:pt x="1387" y="3182"/>
                      <a:pt x="1387" y="2930"/>
                      <a:pt x="1261" y="2836"/>
                    </a:cubicBezTo>
                    <a:lnTo>
                      <a:pt x="1166" y="2710"/>
                    </a:lnTo>
                    <a:lnTo>
                      <a:pt x="1702" y="2710"/>
                    </a:lnTo>
                    <a:cubicBezTo>
                      <a:pt x="2647" y="2710"/>
                      <a:pt x="3403" y="1953"/>
                      <a:pt x="3403" y="1008"/>
                    </a:cubicBezTo>
                    <a:lnTo>
                      <a:pt x="3403" y="347"/>
                    </a:lnTo>
                    <a:cubicBezTo>
                      <a:pt x="3403" y="158"/>
                      <a:pt x="3245" y="0"/>
                      <a:pt x="30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1" name="Google Shape;10023;p82"/>
              <p:cNvSpPr/>
              <p:nvPr/>
            </p:nvSpPr>
            <p:spPr>
              <a:xfrm>
                <a:off x="-35442048" y="2632625"/>
                <a:ext cx="843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3403" extrusionOk="0">
                    <a:moveTo>
                      <a:pt x="2348" y="0"/>
                    </a:moveTo>
                    <a:cubicBezTo>
                      <a:pt x="2261" y="0"/>
                      <a:pt x="2175" y="32"/>
                      <a:pt x="2112" y="95"/>
                    </a:cubicBezTo>
                    <a:cubicBezTo>
                      <a:pt x="1986" y="189"/>
                      <a:pt x="1986" y="441"/>
                      <a:pt x="2112" y="567"/>
                    </a:cubicBezTo>
                    <a:lnTo>
                      <a:pt x="2238" y="662"/>
                    </a:lnTo>
                    <a:lnTo>
                      <a:pt x="1671" y="662"/>
                    </a:lnTo>
                    <a:cubicBezTo>
                      <a:pt x="725" y="662"/>
                      <a:pt x="1" y="1418"/>
                      <a:pt x="1" y="2363"/>
                    </a:cubicBezTo>
                    <a:lnTo>
                      <a:pt x="1" y="3025"/>
                    </a:lnTo>
                    <a:cubicBezTo>
                      <a:pt x="1" y="3245"/>
                      <a:pt x="158" y="3403"/>
                      <a:pt x="347" y="3403"/>
                    </a:cubicBezTo>
                    <a:cubicBezTo>
                      <a:pt x="536" y="3403"/>
                      <a:pt x="694" y="3245"/>
                      <a:pt x="694" y="3025"/>
                    </a:cubicBezTo>
                    <a:lnTo>
                      <a:pt x="694" y="2363"/>
                    </a:lnTo>
                    <a:cubicBezTo>
                      <a:pt x="694" y="1828"/>
                      <a:pt x="1166" y="1355"/>
                      <a:pt x="1734" y="1355"/>
                    </a:cubicBezTo>
                    <a:lnTo>
                      <a:pt x="2269" y="1355"/>
                    </a:lnTo>
                    <a:lnTo>
                      <a:pt x="2143" y="1450"/>
                    </a:lnTo>
                    <a:cubicBezTo>
                      <a:pt x="1954" y="1544"/>
                      <a:pt x="1954" y="1765"/>
                      <a:pt x="2112" y="1891"/>
                    </a:cubicBezTo>
                    <a:cubicBezTo>
                      <a:pt x="2175" y="1954"/>
                      <a:pt x="2261" y="1985"/>
                      <a:pt x="2348" y="1985"/>
                    </a:cubicBezTo>
                    <a:cubicBezTo>
                      <a:pt x="2435" y="1985"/>
                      <a:pt x="2521" y="1954"/>
                      <a:pt x="2584" y="1891"/>
                    </a:cubicBezTo>
                    <a:lnTo>
                      <a:pt x="3246" y="1229"/>
                    </a:lnTo>
                    <a:cubicBezTo>
                      <a:pt x="3372" y="1103"/>
                      <a:pt x="3372" y="883"/>
                      <a:pt x="3246" y="756"/>
                    </a:cubicBezTo>
                    <a:lnTo>
                      <a:pt x="2584" y="95"/>
                    </a:lnTo>
                    <a:cubicBezTo>
                      <a:pt x="2521" y="32"/>
                      <a:pt x="2435" y="0"/>
                      <a:pt x="23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473" name="Google Shape;151;p36"/>
          <p:cNvSpPr txBox="1">
            <a:spLocks noGrp="1"/>
          </p:cNvSpPr>
          <p:nvPr/>
        </p:nvSpPr>
        <p:spPr>
          <a:xfrm>
            <a:off x="2779547" y="223572"/>
            <a:ext cx="350986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도구모듈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IPC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통신 모듈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[2.2]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메인 프로그램</a:t>
            </a:r>
            <a:endParaRPr lang="en-US" altLang="ko-KR" sz="240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84" name="Google Shape;151;p36"/>
          <p:cNvSpPr txBox="1">
            <a:spLocks noGrp="1"/>
          </p:cNvSpPr>
          <p:nvPr/>
        </p:nvSpPr>
        <p:spPr>
          <a:xfrm>
            <a:off x="395477" y="1051672"/>
            <a:ext cx="4032504" cy="2959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800" b="1" i="0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450" name="Google Shape;151;p36"/>
          <p:cNvSpPr txBox="1">
            <a:spLocks noGrp="1"/>
          </p:cNvSpPr>
          <p:nvPr/>
        </p:nvSpPr>
        <p:spPr>
          <a:xfrm>
            <a:off x="467487" y="1347597"/>
            <a:ext cx="8929116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로그를 위한 통한된 모듈</a:t>
            </a:r>
          </a:p>
        </p:txBody>
      </p:sp>
      <p:cxnSp>
        <p:nvCxnSpPr>
          <p:cNvPr id="451" name="연결선: 꺾임 450"/>
          <p:cNvCxnSpPr/>
          <p:nvPr/>
        </p:nvCxnSpPr>
        <p:spPr>
          <a:xfrm rot="16200000" flipH="1">
            <a:off x="4306030" y="-2806859"/>
            <a:ext cx="504062" cy="8380922"/>
          </a:xfrm>
          <a:prstGeom prst="bentConnector2">
            <a:avLst/>
          </a:prstGeom>
          <a:ln w="381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2" name="직사각형 451"/>
          <p:cNvSpPr/>
          <p:nvPr/>
        </p:nvSpPr>
        <p:spPr>
          <a:xfrm>
            <a:off x="360044" y="1674101"/>
            <a:ext cx="8388477" cy="3345955"/>
          </a:xfrm>
          <a:prstGeom prst="rect">
            <a:avLst/>
          </a:prstGeom>
          <a:solidFill>
            <a:srgbClr val="303030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3" name="Google Shape;151;p36"/>
          <p:cNvSpPr txBox="1">
            <a:spLocks noGrp="1"/>
          </p:cNvSpPr>
          <p:nvPr/>
        </p:nvSpPr>
        <p:spPr>
          <a:xfrm>
            <a:off x="477643" y="1809426"/>
            <a:ext cx="8126861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0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로그의 주요 과정</a:t>
            </a:r>
          </a:p>
        </p:txBody>
      </p:sp>
      <p:sp>
        <p:nvSpPr>
          <p:cNvPr id="455" name="Google Shape;151;p36"/>
          <p:cNvSpPr txBox="1">
            <a:spLocks noGrp="1"/>
          </p:cNvSpPr>
          <p:nvPr/>
        </p:nvSpPr>
        <p:spPr>
          <a:xfrm>
            <a:off x="561564" y="2211705"/>
            <a:ext cx="8042940" cy="280835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[1]</a:t>
            </a:r>
            <a:r>
              <a:rPr kumimoji="0" lang="ko-KR" altLang="en-US" sz="18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 주어진 메세지를 통합된 로깅 방식으로 변환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 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1.1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일반 메세지인 경우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[*],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1800" b="1" i="0" u="none" strike="noStrike" kern="0" cap="none" spc="0" normalizeH="0" baseline="0">
                <a:solidFill>
                  <a:srgbClr val="008000"/>
                </a:solidFill>
                <a:latin typeface="한컴 고딕"/>
                <a:ea typeface="한컴 고딕"/>
              </a:rPr>
              <a:t>초록색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으로 표시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Info.txt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에 기록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DB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기록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 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1.2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긴급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/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오류 메세지인 경우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[!],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1800" b="1" i="0" u="none" strike="noStrike" kern="0" cap="none" spc="0" normalizeH="0" baseline="0">
                <a:solidFill>
                  <a:srgbClr val="FF0000"/>
                </a:solidFill>
                <a:latin typeface="한컴 고딕"/>
                <a:ea typeface="한컴 고딕"/>
              </a:rPr>
              <a:t>빨간색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으로 표시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Warning.txt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에 기록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 DB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기록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 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1.3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결과 메세지인 경우 흰색으로 표시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콘솔에만 로깅함</a:t>
            </a:r>
            <a:endParaRPr kumimoji="0" lang="ko-KR" altLang="en-US" sz="1800" b="1" i="0" u="none" strike="noStrike" kern="0" cap="none" spc="0" normalizeH="0" baseline="0">
              <a:solidFill>
                <a:srgbClr val="98DAE1"/>
              </a:solidFill>
              <a:latin typeface="한컴 고딕"/>
              <a:ea typeface="한컴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en-US" altLang="ko-KR" sz="1800" b="1" i="0" u="none" strike="noStrike" kern="0" cap="none" spc="0" normalizeH="0" baseline="0">
              <a:solidFill>
                <a:srgbClr val="98DAE1"/>
              </a:solidFill>
              <a:latin typeface="한컴 고딕"/>
              <a:ea typeface="한컴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[2]</a:t>
            </a:r>
            <a:r>
              <a:rPr kumimoji="0" lang="ko-KR" altLang="en-US" sz="18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 로깅 파일의 크기가 너무 넘치게되면 자동으로 이전 로그 데이터를 지워서 디스크 용량을 유지시킴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800" b="1" i="0" u="none" strike="noStrike" kern="0" cap="none" spc="0" normalizeH="0" baseline="0">
              <a:solidFill>
                <a:srgbClr val="98DAE1"/>
              </a:solidFill>
              <a:latin typeface="한컴 고딕"/>
              <a:ea typeface="한컴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[3]</a:t>
            </a:r>
            <a:r>
              <a:rPr kumimoji="0" lang="ko-KR" altLang="en-US" sz="18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 에러로그인 경우</a:t>
            </a:r>
            <a:r>
              <a:rPr kumimoji="0" lang="en-US" altLang="ko-KR" sz="18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8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 자동으로 스택과 진행과정을 추적해서 따로 분류시켜서 유지보수를 향상시킴</a:t>
            </a:r>
          </a:p>
        </p:txBody>
      </p:sp>
      <p:sp>
        <p:nvSpPr>
          <p:cNvPr id="472" name="직사각형 471"/>
          <p:cNvSpPr/>
          <p:nvPr/>
        </p:nvSpPr>
        <p:spPr>
          <a:xfrm>
            <a:off x="367607" y="611244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3" name="Google Shape;151;p36"/>
          <p:cNvSpPr txBox="1">
            <a:spLocks noGrp="1"/>
          </p:cNvSpPr>
          <p:nvPr/>
        </p:nvSpPr>
        <p:spPr>
          <a:xfrm>
            <a:off x="585043" y="755262"/>
            <a:ext cx="1762239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로깅 모듈</a:t>
            </a:r>
          </a:p>
        </p:txBody>
      </p:sp>
      <p:grpSp>
        <p:nvGrpSpPr>
          <p:cNvPr id="474" name="그룹 473"/>
          <p:cNvGrpSpPr/>
          <p:nvPr/>
        </p:nvGrpSpPr>
        <p:grpSpPr>
          <a:xfrm>
            <a:off x="107442" y="611244"/>
            <a:ext cx="520327" cy="520327"/>
            <a:chOff x="5148072" y="2211705"/>
            <a:chExt cx="520327" cy="520327"/>
          </a:xfrm>
        </p:grpSpPr>
        <p:sp>
          <p:nvSpPr>
            <p:cNvPr id="475" name="타원 474"/>
            <p:cNvSpPr/>
            <p:nvPr/>
          </p:nvSpPr>
          <p:spPr>
            <a:xfrm>
              <a:off x="5148072" y="2211705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6" name="Google Shape;10401;p83"/>
            <p:cNvSpPr/>
            <p:nvPr/>
          </p:nvSpPr>
          <p:spPr>
            <a:xfrm>
              <a:off x="5396955" y="2368310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77" name="Google Shape;9677;p81"/>
          <p:cNvGrpSpPr/>
          <p:nvPr/>
        </p:nvGrpSpPr>
        <p:grpSpPr>
          <a:xfrm>
            <a:off x="208650" y="701132"/>
            <a:ext cx="317912" cy="312390"/>
            <a:chOff x="-60988624" y="2310475"/>
            <a:chExt cx="316650" cy="311150"/>
          </a:xfrm>
        </p:grpSpPr>
        <p:sp>
          <p:nvSpPr>
            <p:cNvPr id="478" name="Google Shape;9678;p81"/>
            <p:cNvSpPr/>
            <p:nvPr/>
          </p:nvSpPr>
          <p:spPr>
            <a:xfrm>
              <a:off x="-60988624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79" name="Google Shape;9679;p81"/>
            <p:cNvSpPr/>
            <p:nvPr/>
          </p:nvSpPr>
          <p:spPr>
            <a:xfrm>
              <a:off x="-60947676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80" name="Google Shape;9680;p81"/>
            <p:cNvSpPr/>
            <p:nvPr/>
          </p:nvSpPr>
          <p:spPr>
            <a:xfrm>
              <a:off x="-60947676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81" name="Google Shape;9681;p81"/>
            <p:cNvSpPr/>
            <p:nvPr/>
          </p:nvSpPr>
          <p:spPr>
            <a:xfrm>
              <a:off x="-60947676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82" name="Google Shape;9682;p81"/>
            <p:cNvSpPr/>
            <p:nvPr/>
          </p:nvSpPr>
          <p:spPr>
            <a:xfrm>
              <a:off x="-60947676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83" name="Google Shape;9683;p81"/>
            <p:cNvSpPr/>
            <p:nvPr/>
          </p:nvSpPr>
          <p:spPr>
            <a:xfrm>
              <a:off x="-60740524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84" name="Google Shape;151;p36"/>
          <p:cNvSpPr txBox="1">
            <a:spLocks noGrp="1"/>
          </p:cNvSpPr>
          <p:nvPr/>
        </p:nvSpPr>
        <p:spPr>
          <a:xfrm>
            <a:off x="2779547" y="223572"/>
            <a:ext cx="350986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도구모듈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로깅 모듈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직사각형 507"/>
          <p:cNvSpPr/>
          <p:nvPr/>
        </p:nvSpPr>
        <p:spPr>
          <a:xfrm>
            <a:off x="564996" y="2067687"/>
            <a:ext cx="1358015" cy="1255656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7" name="직사각형 486"/>
          <p:cNvSpPr/>
          <p:nvPr/>
        </p:nvSpPr>
        <p:spPr>
          <a:xfrm>
            <a:off x="5565143" y="214890"/>
            <a:ext cx="1102974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[2.2]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메인 프로그램</a:t>
            </a:r>
            <a:endParaRPr lang="en-US" altLang="ko-KR" sz="240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442" name="Google Shape;151;p36"/>
          <p:cNvSpPr txBox="1">
            <a:spLocks noGrp="1"/>
          </p:cNvSpPr>
          <p:nvPr/>
        </p:nvSpPr>
        <p:spPr>
          <a:xfrm>
            <a:off x="2779547" y="223572"/>
            <a:ext cx="1179894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커맨드모듈</a:t>
            </a:r>
          </a:p>
        </p:txBody>
      </p:sp>
      <p:sp>
        <p:nvSpPr>
          <p:cNvPr id="453" name="Google Shape;151;p36"/>
          <p:cNvSpPr txBox="1">
            <a:spLocks noGrp="1"/>
          </p:cNvSpPr>
          <p:nvPr/>
        </p:nvSpPr>
        <p:spPr>
          <a:xfrm>
            <a:off x="107380" y="555498"/>
            <a:ext cx="8126861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000" b="1" i="0" u="none" strike="noStrike" kern="0" cap="none" spc="0" normalizeH="0" baseline="0" dirty="0">
                <a:solidFill>
                  <a:schemeClr val="tx1"/>
                </a:solidFill>
                <a:latin typeface="한컴 고딕"/>
                <a:ea typeface="한컴 고딕"/>
              </a:rPr>
              <a:t>메인 프로그램의 핵심동작 살펴보기</a:t>
            </a:r>
          </a:p>
        </p:txBody>
      </p:sp>
      <p:sp>
        <p:nvSpPr>
          <p:cNvPr id="459" name="직사각형 458"/>
          <p:cNvSpPr/>
          <p:nvPr/>
        </p:nvSpPr>
        <p:spPr>
          <a:xfrm>
            <a:off x="3035779" y="1131570"/>
            <a:ext cx="2205949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0" name="타원 459"/>
          <p:cNvSpPr/>
          <p:nvPr/>
        </p:nvSpPr>
        <p:spPr>
          <a:xfrm>
            <a:off x="2775615" y="1131570"/>
            <a:ext cx="520327" cy="5203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1" name="Google Shape;151;p36"/>
          <p:cNvSpPr txBox="1">
            <a:spLocks noGrp="1"/>
          </p:cNvSpPr>
          <p:nvPr/>
        </p:nvSpPr>
        <p:spPr>
          <a:xfrm>
            <a:off x="3369494" y="1275588"/>
            <a:ext cx="1679047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핵심 동작 커맨드</a:t>
            </a:r>
          </a:p>
        </p:txBody>
      </p:sp>
      <p:grpSp>
        <p:nvGrpSpPr>
          <p:cNvPr id="462" name="Google Shape;10548;p83"/>
          <p:cNvGrpSpPr/>
          <p:nvPr/>
        </p:nvGrpSpPr>
        <p:grpSpPr>
          <a:xfrm>
            <a:off x="2856201" y="1203579"/>
            <a:ext cx="359154" cy="360109"/>
            <a:chOff x="-44528076" y="1982825"/>
            <a:chExt cx="300900" cy="301700"/>
          </a:xfrm>
        </p:grpSpPr>
        <p:sp>
          <p:nvSpPr>
            <p:cNvPr id="463" name="Google Shape;10549;p83"/>
            <p:cNvSpPr/>
            <p:nvPr/>
          </p:nvSpPr>
          <p:spPr>
            <a:xfrm>
              <a:off x="-44528076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4" name="Google Shape;10550;p83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5" name="Google Shape;10551;p83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6" name="Google Shape;10552;p83"/>
            <p:cNvSpPr/>
            <p:nvPr/>
          </p:nvSpPr>
          <p:spPr>
            <a:xfrm>
              <a:off x="-44314624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7" name="Google Shape;10553;p83"/>
            <p:cNvSpPr/>
            <p:nvPr/>
          </p:nvSpPr>
          <p:spPr>
            <a:xfrm>
              <a:off x="-44314624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8" name="Google Shape;10554;p83"/>
            <p:cNvSpPr/>
            <p:nvPr/>
          </p:nvSpPr>
          <p:spPr>
            <a:xfrm>
              <a:off x="-44447724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9" name="Google Shape;10555;p83"/>
            <p:cNvSpPr/>
            <p:nvPr/>
          </p:nvSpPr>
          <p:spPr>
            <a:xfrm>
              <a:off x="-44403624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73" name="타원 472"/>
          <p:cNvSpPr/>
          <p:nvPr/>
        </p:nvSpPr>
        <p:spPr>
          <a:xfrm>
            <a:off x="189606" y="963234"/>
            <a:ext cx="864108" cy="864108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74" name="그림 47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1615" y="1158687"/>
            <a:ext cx="720090" cy="412810"/>
          </a:xfrm>
          <a:prstGeom prst="rect">
            <a:avLst/>
          </a:prstGeom>
        </p:spPr>
      </p:pic>
      <p:cxnSp>
        <p:nvCxnSpPr>
          <p:cNvPr id="475" name="직선 화살표 연결선 474"/>
          <p:cNvCxnSpPr>
            <a:stCxn id="473" idx="6"/>
            <a:endCxn id="460" idx="2"/>
          </p:cNvCxnSpPr>
          <p:nvPr/>
        </p:nvCxnSpPr>
        <p:spPr>
          <a:xfrm flipV="1">
            <a:off x="1053714" y="1391733"/>
            <a:ext cx="1721900" cy="3555"/>
          </a:xfrm>
          <a:prstGeom prst="straightConnector1">
            <a:avLst/>
          </a:prstGeom>
          <a:ln w="38100">
            <a:solidFill>
              <a:schemeClr val="lt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직선 화살표 연결선 475"/>
          <p:cNvCxnSpPr/>
          <p:nvPr/>
        </p:nvCxnSpPr>
        <p:spPr>
          <a:xfrm rot="10800000">
            <a:off x="5231050" y="1449380"/>
            <a:ext cx="1517360" cy="0"/>
          </a:xfrm>
          <a:prstGeom prst="straightConnector1">
            <a:avLst/>
          </a:prstGeom>
          <a:ln w="38100">
            <a:solidFill>
              <a:schemeClr val="lt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8" name="타원 477"/>
          <p:cNvSpPr/>
          <p:nvPr/>
        </p:nvSpPr>
        <p:spPr>
          <a:xfrm>
            <a:off x="5304979" y="214890"/>
            <a:ext cx="520327" cy="5203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8" name="Google Shape;151;p36"/>
          <p:cNvSpPr txBox="1">
            <a:spLocks noGrp="1"/>
          </p:cNvSpPr>
          <p:nvPr/>
        </p:nvSpPr>
        <p:spPr>
          <a:xfrm>
            <a:off x="5887408" y="352702"/>
            <a:ext cx="648081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사용자</a:t>
            </a:r>
          </a:p>
        </p:txBody>
      </p:sp>
      <p:sp>
        <p:nvSpPr>
          <p:cNvPr id="477" name="Google Shape;10045;p82"/>
          <p:cNvSpPr/>
          <p:nvPr/>
        </p:nvSpPr>
        <p:spPr>
          <a:xfrm>
            <a:off x="5405036" y="302077"/>
            <a:ext cx="320213" cy="318571"/>
          </a:xfrm>
          <a:custGeom>
            <a:avLst/>
            <a:gdLst/>
            <a:ahLst/>
            <a:cxnLst/>
            <a:rect l="l" t="t" r="r" b="b"/>
            <a:pathLst>
              <a:path w="6239" h="6207" extrusionOk="0">
                <a:moveTo>
                  <a:pt x="3120" y="693"/>
                </a:moveTo>
                <a:cubicBezTo>
                  <a:pt x="3718" y="693"/>
                  <a:pt x="4191" y="1166"/>
                  <a:pt x="4191" y="1702"/>
                </a:cubicBezTo>
                <a:cubicBezTo>
                  <a:pt x="4191" y="2269"/>
                  <a:pt x="3718" y="2741"/>
                  <a:pt x="3120" y="2741"/>
                </a:cubicBezTo>
                <a:cubicBezTo>
                  <a:pt x="2521" y="2741"/>
                  <a:pt x="2049" y="2269"/>
                  <a:pt x="2049" y="1702"/>
                </a:cubicBezTo>
                <a:cubicBezTo>
                  <a:pt x="2049" y="1166"/>
                  <a:pt x="2521" y="693"/>
                  <a:pt x="3120" y="693"/>
                </a:cubicBezTo>
                <a:close/>
                <a:moveTo>
                  <a:pt x="3120" y="3434"/>
                </a:moveTo>
                <a:cubicBezTo>
                  <a:pt x="4348" y="3434"/>
                  <a:pt x="5357" y="4348"/>
                  <a:pt x="5514" y="5514"/>
                </a:cubicBezTo>
                <a:lnTo>
                  <a:pt x="757" y="5514"/>
                </a:lnTo>
                <a:cubicBezTo>
                  <a:pt x="883" y="4348"/>
                  <a:pt x="1891" y="3434"/>
                  <a:pt x="3120" y="3434"/>
                </a:cubicBezTo>
                <a:close/>
                <a:moveTo>
                  <a:pt x="3120" y="0"/>
                </a:moveTo>
                <a:cubicBezTo>
                  <a:pt x="2175" y="0"/>
                  <a:pt x="1387" y="756"/>
                  <a:pt x="1387" y="1702"/>
                </a:cubicBezTo>
                <a:cubicBezTo>
                  <a:pt x="1387" y="2174"/>
                  <a:pt x="1576" y="2615"/>
                  <a:pt x="1891" y="2930"/>
                </a:cubicBezTo>
                <a:lnTo>
                  <a:pt x="1954" y="2962"/>
                </a:lnTo>
                <a:cubicBezTo>
                  <a:pt x="851" y="3403"/>
                  <a:pt x="1" y="4506"/>
                  <a:pt x="1" y="5829"/>
                </a:cubicBezTo>
                <a:cubicBezTo>
                  <a:pt x="1" y="6049"/>
                  <a:pt x="158" y="6207"/>
                  <a:pt x="379" y="6207"/>
                </a:cubicBezTo>
                <a:lnTo>
                  <a:pt x="5892" y="6207"/>
                </a:lnTo>
                <a:cubicBezTo>
                  <a:pt x="6081" y="6207"/>
                  <a:pt x="6239" y="6049"/>
                  <a:pt x="6239" y="5829"/>
                </a:cubicBezTo>
                <a:cubicBezTo>
                  <a:pt x="6239" y="4537"/>
                  <a:pt x="5420" y="3434"/>
                  <a:pt x="4317" y="2962"/>
                </a:cubicBezTo>
                <a:lnTo>
                  <a:pt x="4348" y="2930"/>
                </a:lnTo>
                <a:cubicBezTo>
                  <a:pt x="4663" y="2615"/>
                  <a:pt x="4852" y="2174"/>
                  <a:pt x="4852" y="1702"/>
                </a:cubicBezTo>
                <a:cubicBezTo>
                  <a:pt x="4852" y="756"/>
                  <a:pt x="4065" y="0"/>
                  <a:pt x="3120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489" name="연결선: 꺾임 488"/>
          <p:cNvCxnSpPr>
            <a:endCxn id="459" idx="0"/>
          </p:cNvCxnSpPr>
          <p:nvPr/>
        </p:nvCxnSpPr>
        <p:spPr>
          <a:xfrm rot="10800000" flipV="1">
            <a:off x="4138754" y="496821"/>
            <a:ext cx="1166225" cy="634749"/>
          </a:xfrm>
          <a:prstGeom prst="bentConnector2">
            <a:avLst/>
          </a:prstGeom>
          <a:ln w="38100"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Google Shape;151;p36"/>
          <p:cNvSpPr txBox="1">
            <a:spLocks noGrp="1"/>
          </p:cNvSpPr>
          <p:nvPr/>
        </p:nvSpPr>
        <p:spPr>
          <a:xfrm>
            <a:off x="3995928" y="225228"/>
            <a:ext cx="1309051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[1]</a:t>
            </a:r>
            <a:r>
              <a:rPr kumimoji="0" lang="ko-KR" altLang="en-US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 커맨드 명령</a:t>
            </a:r>
          </a:p>
        </p:txBody>
      </p:sp>
      <p:sp>
        <p:nvSpPr>
          <p:cNvPr id="491" name="Google Shape;151;p36"/>
          <p:cNvSpPr txBox="1">
            <a:spLocks noGrp="1"/>
          </p:cNvSpPr>
          <p:nvPr/>
        </p:nvSpPr>
        <p:spPr>
          <a:xfrm>
            <a:off x="1043510" y="1449381"/>
            <a:ext cx="1702205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 dirty="0">
                <a:solidFill>
                  <a:srgbClr val="C0E9EE"/>
                </a:solidFill>
                <a:latin typeface="한컴 고딕"/>
                <a:ea typeface="한컴 고딕"/>
              </a:rPr>
              <a:t>[2]</a:t>
            </a:r>
            <a:r>
              <a:rPr kumimoji="0" lang="ko-KR" altLang="en-US" sz="1500" b="1" i="0" u="none" strike="noStrike" kern="0" cap="none" spc="0" normalizeH="0" baseline="0" dirty="0">
                <a:solidFill>
                  <a:srgbClr val="C0E9EE"/>
                </a:solidFill>
                <a:latin typeface="한컴 고딕"/>
                <a:ea typeface="한컴 고딕"/>
              </a:rPr>
              <a:t> 시장 데이터 습득 </a:t>
            </a:r>
            <a:r>
              <a:rPr kumimoji="0" lang="en-US" altLang="ko-KR" sz="1500" b="1" i="0" u="none" strike="noStrike" kern="0" cap="none" spc="0" normalizeH="0" baseline="0" dirty="0">
                <a:solidFill>
                  <a:srgbClr val="C0E9EE"/>
                </a:solidFill>
                <a:latin typeface="한컴 고딕"/>
                <a:ea typeface="한컴 고딕"/>
              </a:rPr>
              <a:t>&amp;</a:t>
            </a:r>
            <a:r>
              <a:rPr kumimoji="0" lang="ko-KR" altLang="en-US" sz="1500" b="1" i="0" u="none" strike="noStrike" kern="0" cap="none" spc="0" normalizeH="0" baseline="0" dirty="0">
                <a:solidFill>
                  <a:srgbClr val="C0E9EE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1500" b="1" i="0" u="none" strike="noStrike" kern="0" cap="none" spc="0" normalizeH="0" baseline="0" dirty="0" err="1">
                <a:solidFill>
                  <a:srgbClr val="C0E9EE"/>
                </a:solidFill>
                <a:latin typeface="한컴 고딕"/>
                <a:ea typeface="한컴 고딕"/>
              </a:rPr>
              <a:t>전처리</a:t>
            </a:r>
            <a:r>
              <a:rPr kumimoji="0" lang="ko-KR" altLang="en-US" sz="1500" b="1" i="0" u="none" strike="noStrike" kern="0" cap="none" spc="0" normalizeH="0" baseline="0" dirty="0">
                <a:solidFill>
                  <a:srgbClr val="C0E9EE"/>
                </a:solidFill>
                <a:latin typeface="한컴 고딕"/>
                <a:ea typeface="한컴 고딕"/>
              </a:rPr>
              <a:t> 과정</a:t>
            </a:r>
          </a:p>
        </p:txBody>
      </p:sp>
      <p:cxnSp>
        <p:nvCxnSpPr>
          <p:cNvPr id="492" name="직선 화살표 연결선 491"/>
          <p:cNvCxnSpPr/>
          <p:nvPr/>
        </p:nvCxnSpPr>
        <p:spPr>
          <a:xfrm>
            <a:off x="5241729" y="1275588"/>
            <a:ext cx="1463234" cy="0"/>
          </a:xfrm>
          <a:prstGeom prst="straightConnector1">
            <a:avLst/>
          </a:prstGeom>
          <a:ln w="38100">
            <a:solidFill>
              <a:schemeClr val="lt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직사각형 492"/>
          <p:cNvSpPr/>
          <p:nvPr/>
        </p:nvSpPr>
        <p:spPr>
          <a:xfrm>
            <a:off x="6963630" y="1116683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94" name="그룹 493"/>
          <p:cNvGrpSpPr/>
          <p:nvPr/>
        </p:nvGrpSpPr>
        <p:grpSpPr>
          <a:xfrm>
            <a:off x="6703467" y="1116683"/>
            <a:ext cx="520327" cy="520327"/>
            <a:chOff x="1475613" y="2499741"/>
            <a:chExt cx="520327" cy="520327"/>
          </a:xfrm>
        </p:grpSpPr>
        <p:sp>
          <p:nvSpPr>
            <p:cNvPr id="495" name="타원 494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496" name="Google Shape;10400;p83"/>
            <p:cNvGrpSpPr/>
            <p:nvPr/>
          </p:nvGrpSpPr>
          <p:grpSpPr>
            <a:xfrm>
              <a:off x="1596631" y="2571750"/>
              <a:ext cx="278290" cy="357036"/>
              <a:chOff x="-50489600" y="1947400"/>
              <a:chExt cx="233152" cy="299125"/>
            </a:xfrm>
          </p:grpSpPr>
          <p:sp>
            <p:nvSpPr>
              <p:cNvPr id="497" name="Google Shape;10401;p83"/>
              <p:cNvSpPr/>
              <p:nvPr/>
            </p:nvSpPr>
            <p:spPr>
              <a:xfrm>
                <a:off x="-50382476" y="201827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98" name="Google Shape;10402;p83"/>
              <p:cNvSpPr/>
              <p:nvPr/>
            </p:nvSpPr>
            <p:spPr>
              <a:xfrm>
                <a:off x="-50489600" y="1947400"/>
                <a:ext cx="233150" cy="299125"/>
              </a:xfrm>
              <a:custGeom>
                <a:avLst/>
                <a:gdLst/>
                <a:ahLst/>
                <a:cxnLst/>
                <a:rect l="l" t="t" r="r" b="b"/>
                <a:pathLst>
                  <a:path w="9326" h="11965" extrusionOk="0">
                    <a:moveTo>
                      <a:pt x="4632" y="725"/>
                    </a:moveTo>
                    <a:cubicBezTo>
                      <a:pt x="4821" y="725"/>
                      <a:pt x="4978" y="882"/>
                      <a:pt x="4978" y="1071"/>
                    </a:cubicBezTo>
                    <a:lnTo>
                      <a:pt x="4978" y="1449"/>
                    </a:lnTo>
                    <a:cubicBezTo>
                      <a:pt x="4884" y="1418"/>
                      <a:pt x="4758" y="1418"/>
                      <a:pt x="4632" y="1418"/>
                    </a:cubicBezTo>
                    <a:cubicBezTo>
                      <a:pt x="4506" y="1418"/>
                      <a:pt x="4411" y="1418"/>
                      <a:pt x="4285" y="1449"/>
                    </a:cubicBezTo>
                    <a:lnTo>
                      <a:pt x="4285" y="1071"/>
                    </a:lnTo>
                    <a:cubicBezTo>
                      <a:pt x="4285" y="882"/>
                      <a:pt x="4443" y="725"/>
                      <a:pt x="4632" y="725"/>
                    </a:cubicBezTo>
                    <a:close/>
                    <a:moveTo>
                      <a:pt x="4632" y="2143"/>
                    </a:moveTo>
                    <a:cubicBezTo>
                      <a:pt x="5230" y="2143"/>
                      <a:pt x="5703" y="2615"/>
                      <a:pt x="5703" y="3182"/>
                    </a:cubicBezTo>
                    <a:cubicBezTo>
                      <a:pt x="5703" y="3781"/>
                      <a:pt x="5230" y="4253"/>
                      <a:pt x="4632" y="4253"/>
                    </a:cubicBezTo>
                    <a:cubicBezTo>
                      <a:pt x="4033" y="4253"/>
                      <a:pt x="3592" y="3781"/>
                      <a:pt x="3592" y="3182"/>
                    </a:cubicBezTo>
                    <a:cubicBezTo>
                      <a:pt x="3592" y="2615"/>
                      <a:pt x="4033" y="2143"/>
                      <a:pt x="4632" y="2143"/>
                    </a:cubicBezTo>
                    <a:close/>
                    <a:moveTo>
                      <a:pt x="4632" y="5356"/>
                    </a:moveTo>
                    <a:lnTo>
                      <a:pt x="6018" y="8191"/>
                    </a:lnTo>
                    <a:cubicBezTo>
                      <a:pt x="5671" y="8349"/>
                      <a:pt x="5356" y="8443"/>
                      <a:pt x="4978" y="8443"/>
                    </a:cubicBezTo>
                    <a:lnTo>
                      <a:pt x="4978" y="8065"/>
                    </a:lnTo>
                    <a:cubicBezTo>
                      <a:pt x="4978" y="7876"/>
                      <a:pt x="4821" y="7719"/>
                      <a:pt x="4632" y="7719"/>
                    </a:cubicBezTo>
                    <a:cubicBezTo>
                      <a:pt x="4443" y="7719"/>
                      <a:pt x="4285" y="7876"/>
                      <a:pt x="4285" y="8065"/>
                    </a:cubicBezTo>
                    <a:lnTo>
                      <a:pt x="4285" y="8443"/>
                    </a:lnTo>
                    <a:cubicBezTo>
                      <a:pt x="3939" y="8380"/>
                      <a:pt x="3592" y="8317"/>
                      <a:pt x="3246" y="8191"/>
                    </a:cubicBezTo>
                    <a:lnTo>
                      <a:pt x="4632" y="5356"/>
                    </a:lnTo>
                    <a:close/>
                    <a:moveTo>
                      <a:pt x="3466" y="4505"/>
                    </a:moveTo>
                    <a:cubicBezTo>
                      <a:pt x="3624" y="4663"/>
                      <a:pt x="3844" y="4757"/>
                      <a:pt x="4096" y="4852"/>
                    </a:cubicBezTo>
                    <a:cubicBezTo>
                      <a:pt x="4033" y="5009"/>
                      <a:pt x="1481" y="10271"/>
                      <a:pt x="1450" y="10365"/>
                    </a:cubicBezTo>
                    <a:cubicBezTo>
                      <a:pt x="1381" y="10504"/>
                      <a:pt x="1261" y="10591"/>
                      <a:pt x="1127" y="10591"/>
                    </a:cubicBezTo>
                    <a:cubicBezTo>
                      <a:pt x="1078" y="10591"/>
                      <a:pt x="1028" y="10580"/>
                      <a:pt x="977" y="10554"/>
                    </a:cubicBezTo>
                    <a:cubicBezTo>
                      <a:pt x="820" y="10491"/>
                      <a:pt x="694" y="10271"/>
                      <a:pt x="788" y="10082"/>
                    </a:cubicBezTo>
                    <a:lnTo>
                      <a:pt x="3466" y="4505"/>
                    </a:lnTo>
                    <a:close/>
                    <a:moveTo>
                      <a:pt x="5829" y="4537"/>
                    </a:moveTo>
                    <a:lnTo>
                      <a:pt x="8507" y="10113"/>
                    </a:lnTo>
                    <a:cubicBezTo>
                      <a:pt x="8570" y="10271"/>
                      <a:pt x="8507" y="10523"/>
                      <a:pt x="8318" y="10586"/>
                    </a:cubicBezTo>
                    <a:cubicBezTo>
                      <a:pt x="8271" y="10599"/>
                      <a:pt x="8225" y="10606"/>
                      <a:pt x="8181" y="10606"/>
                    </a:cubicBezTo>
                    <a:cubicBezTo>
                      <a:pt x="8021" y="10606"/>
                      <a:pt x="7888" y="10521"/>
                      <a:pt x="7814" y="10397"/>
                    </a:cubicBezTo>
                    <a:cubicBezTo>
                      <a:pt x="7719" y="10176"/>
                      <a:pt x="5293" y="5167"/>
                      <a:pt x="5199" y="4883"/>
                    </a:cubicBezTo>
                    <a:cubicBezTo>
                      <a:pt x="5419" y="4820"/>
                      <a:pt x="5608" y="4694"/>
                      <a:pt x="5829" y="4537"/>
                    </a:cubicBezTo>
                    <a:close/>
                    <a:moveTo>
                      <a:pt x="4632" y="0"/>
                    </a:moveTo>
                    <a:cubicBezTo>
                      <a:pt x="4033" y="0"/>
                      <a:pt x="3592" y="473"/>
                      <a:pt x="3592" y="1071"/>
                    </a:cubicBezTo>
                    <a:lnTo>
                      <a:pt x="3592" y="1764"/>
                    </a:lnTo>
                    <a:cubicBezTo>
                      <a:pt x="3151" y="2080"/>
                      <a:pt x="2867" y="2584"/>
                      <a:pt x="2867" y="3182"/>
                    </a:cubicBezTo>
                    <a:cubicBezTo>
                      <a:pt x="2867" y="3434"/>
                      <a:pt x="2899" y="3655"/>
                      <a:pt x="3025" y="3875"/>
                    </a:cubicBezTo>
                    <a:lnTo>
                      <a:pt x="1576" y="6900"/>
                    </a:lnTo>
                    <a:cubicBezTo>
                      <a:pt x="1355" y="6648"/>
                      <a:pt x="1229" y="6396"/>
                      <a:pt x="1103" y="6081"/>
                    </a:cubicBezTo>
                    <a:cubicBezTo>
                      <a:pt x="1032" y="5914"/>
                      <a:pt x="906" y="5837"/>
                      <a:pt x="767" y="5837"/>
                    </a:cubicBezTo>
                    <a:cubicBezTo>
                      <a:pt x="722" y="5837"/>
                      <a:pt x="676" y="5845"/>
                      <a:pt x="631" y="5860"/>
                    </a:cubicBezTo>
                    <a:cubicBezTo>
                      <a:pt x="442" y="5955"/>
                      <a:pt x="347" y="6144"/>
                      <a:pt x="442" y="6333"/>
                    </a:cubicBezTo>
                    <a:cubicBezTo>
                      <a:pt x="631" y="6805"/>
                      <a:pt x="883" y="7215"/>
                      <a:pt x="1229" y="7593"/>
                    </a:cubicBezTo>
                    <a:lnTo>
                      <a:pt x="158" y="9798"/>
                    </a:lnTo>
                    <a:cubicBezTo>
                      <a:pt x="1" y="10208"/>
                      <a:pt x="64" y="10649"/>
                      <a:pt x="347" y="10964"/>
                    </a:cubicBezTo>
                    <a:lnTo>
                      <a:pt x="95" y="11468"/>
                    </a:lnTo>
                    <a:cubicBezTo>
                      <a:pt x="32" y="11625"/>
                      <a:pt x="95" y="11846"/>
                      <a:pt x="253" y="11941"/>
                    </a:cubicBezTo>
                    <a:cubicBezTo>
                      <a:pt x="293" y="11957"/>
                      <a:pt x="340" y="11965"/>
                      <a:pt x="389" y="11965"/>
                    </a:cubicBezTo>
                    <a:cubicBezTo>
                      <a:pt x="528" y="11965"/>
                      <a:pt x="678" y="11900"/>
                      <a:pt x="725" y="11783"/>
                    </a:cubicBezTo>
                    <a:lnTo>
                      <a:pt x="977" y="11247"/>
                    </a:lnTo>
                    <a:cubicBezTo>
                      <a:pt x="1027" y="11255"/>
                      <a:pt x="1077" y="11258"/>
                      <a:pt x="1127" y="11258"/>
                    </a:cubicBezTo>
                    <a:cubicBezTo>
                      <a:pt x="1521" y="11258"/>
                      <a:pt x="1912" y="11040"/>
                      <a:pt x="2080" y="10649"/>
                    </a:cubicBezTo>
                    <a:lnTo>
                      <a:pt x="2930" y="8822"/>
                    </a:lnTo>
                    <a:cubicBezTo>
                      <a:pt x="3372" y="8979"/>
                      <a:pt x="3813" y="9105"/>
                      <a:pt x="4285" y="9137"/>
                    </a:cubicBezTo>
                    <a:lnTo>
                      <a:pt x="4285" y="9483"/>
                    </a:lnTo>
                    <a:cubicBezTo>
                      <a:pt x="4285" y="9704"/>
                      <a:pt x="4443" y="9861"/>
                      <a:pt x="4632" y="9861"/>
                    </a:cubicBezTo>
                    <a:cubicBezTo>
                      <a:pt x="4821" y="9861"/>
                      <a:pt x="4978" y="9704"/>
                      <a:pt x="4978" y="9483"/>
                    </a:cubicBezTo>
                    <a:lnTo>
                      <a:pt x="4978" y="9137"/>
                    </a:lnTo>
                    <a:cubicBezTo>
                      <a:pt x="5451" y="9105"/>
                      <a:pt x="5892" y="9011"/>
                      <a:pt x="6333" y="8822"/>
                    </a:cubicBezTo>
                    <a:lnTo>
                      <a:pt x="7184" y="10649"/>
                    </a:lnTo>
                    <a:cubicBezTo>
                      <a:pt x="7382" y="11016"/>
                      <a:pt x="7732" y="11257"/>
                      <a:pt x="8143" y="11257"/>
                    </a:cubicBezTo>
                    <a:cubicBezTo>
                      <a:pt x="8190" y="11257"/>
                      <a:pt x="8238" y="11254"/>
                      <a:pt x="8286" y="11247"/>
                    </a:cubicBezTo>
                    <a:lnTo>
                      <a:pt x="8538" y="11783"/>
                    </a:lnTo>
                    <a:cubicBezTo>
                      <a:pt x="8585" y="11900"/>
                      <a:pt x="8718" y="11965"/>
                      <a:pt x="8861" y="11965"/>
                    </a:cubicBezTo>
                    <a:cubicBezTo>
                      <a:pt x="8911" y="11965"/>
                      <a:pt x="8962" y="11957"/>
                      <a:pt x="9011" y="11941"/>
                    </a:cubicBezTo>
                    <a:cubicBezTo>
                      <a:pt x="9168" y="11846"/>
                      <a:pt x="9231" y="11657"/>
                      <a:pt x="9168" y="11468"/>
                    </a:cubicBezTo>
                    <a:lnTo>
                      <a:pt x="8916" y="10964"/>
                    </a:lnTo>
                    <a:cubicBezTo>
                      <a:pt x="9200" y="10649"/>
                      <a:pt x="9326" y="10208"/>
                      <a:pt x="9137" y="9798"/>
                    </a:cubicBezTo>
                    <a:lnTo>
                      <a:pt x="8066" y="7593"/>
                    </a:lnTo>
                    <a:cubicBezTo>
                      <a:pt x="8381" y="7246"/>
                      <a:pt x="8664" y="6805"/>
                      <a:pt x="8853" y="6333"/>
                    </a:cubicBezTo>
                    <a:cubicBezTo>
                      <a:pt x="8916" y="6144"/>
                      <a:pt x="8853" y="5955"/>
                      <a:pt x="8664" y="5860"/>
                    </a:cubicBezTo>
                    <a:cubicBezTo>
                      <a:pt x="8611" y="5845"/>
                      <a:pt x="8559" y="5837"/>
                      <a:pt x="8511" y="5837"/>
                    </a:cubicBezTo>
                    <a:cubicBezTo>
                      <a:pt x="8360" y="5837"/>
                      <a:pt x="8240" y="5914"/>
                      <a:pt x="8192" y="6081"/>
                    </a:cubicBezTo>
                    <a:cubicBezTo>
                      <a:pt x="8066" y="6333"/>
                      <a:pt x="7908" y="6616"/>
                      <a:pt x="7719" y="6900"/>
                    </a:cubicBezTo>
                    <a:lnTo>
                      <a:pt x="6270" y="3875"/>
                    </a:lnTo>
                    <a:cubicBezTo>
                      <a:pt x="6333" y="3655"/>
                      <a:pt x="6396" y="3434"/>
                      <a:pt x="6396" y="3182"/>
                    </a:cubicBezTo>
                    <a:cubicBezTo>
                      <a:pt x="6396" y="2584"/>
                      <a:pt x="6144" y="2080"/>
                      <a:pt x="5703" y="1764"/>
                    </a:cubicBezTo>
                    <a:lnTo>
                      <a:pt x="5703" y="1071"/>
                    </a:lnTo>
                    <a:cubicBezTo>
                      <a:pt x="5703" y="473"/>
                      <a:pt x="5230" y="0"/>
                      <a:pt x="46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499" name="Google Shape;151;p36"/>
          <p:cNvSpPr txBox="1">
            <a:spLocks noGrp="1"/>
          </p:cNvSpPr>
          <p:nvPr/>
        </p:nvSpPr>
        <p:spPr>
          <a:xfrm>
            <a:off x="7179658" y="1146457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MACD, Stochastic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계산 모듈</a:t>
            </a:r>
          </a:p>
        </p:txBody>
      </p:sp>
      <p:sp>
        <p:nvSpPr>
          <p:cNvPr id="500" name="Google Shape;151;p36"/>
          <p:cNvSpPr txBox="1">
            <a:spLocks noGrp="1"/>
          </p:cNvSpPr>
          <p:nvPr/>
        </p:nvSpPr>
        <p:spPr>
          <a:xfrm>
            <a:off x="5207662" y="1507880"/>
            <a:ext cx="1596617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[3]</a:t>
            </a:r>
            <a:r>
              <a:rPr kumimoji="0" lang="ko-KR" altLang="en-US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MACD, Stoch</a:t>
            </a:r>
            <a:r>
              <a:rPr kumimoji="0" lang="ko-KR" altLang="en-US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  </a:t>
            </a:r>
            <a:r>
              <a:rPr kumimoji="0" lang="en-US" altLang="ko-KR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atic </a:t>
            </a:r>
            <a:r>
              <a:rPr kumimoji="0" lang="ko-KR" altLang="en-US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값 계산 및습득</a:t>
            </a:r>
          </a:p>
        </p:txBody>
      </p:sp>
      <p:sp>
        <p:nvSpPr>
          <p:cNvPr id="501" name="Google Shape;151;p36"/>
          <p:cNvSpPr txBox="1">
            <a:spLocks noGrp="1"/>
          </p:cNvSpPr>
          <p:nvPr/>
        </p:nvSpPr>
        <p:spPr>
          <a:xfrm>
            <a:off x="539496" y="3003804"/>
            <a:ext cx="1448874" cy="2121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인공지능 서버</a:t>
            </a:r>
          </a:p>
        </p:txBody>
      </p:sp>
      <p:grpSp>
        <p:nvGrpSpPr>
          <p:cNvPr id="502" name="그룹 501"/>
          <p:cNvGrpSpPr/>
          <p:nvPr/>
        </p:nvGrpSpPr>
        <p:grpSpPr>
          <a:xfrm>
            <a:off x="927823" y="2211705"/>
            <a:ext cx="632362" cy="592836"/>
            <a:chOff x="7236333" y="2283714"/>
            <a:chExt cx="769746" cy="721632"/>
          </a:xfrm>
        </p:grpSpPr>
        <p:sp>
          <p:nvSpPr>
            <p:cNvPr id="503" name="Google Shape;9199;p79"/>
            <p:cNvSpPr/>
            <p:nvPr/>
          </p:nvSpPr>
          <p:spPr>
            <a:xfrm>
              <a:off x="7236333" y="2283714"/>
              <a:ext cx="769746" cy="721632"/>
            </a:xfrm>
            <a:custGeom>
              <a:avLst/>
              <a:gdLst/>
              <a:ahLst/>
              <a:cxnLst/>
              <a:rect l="l" t="t" r="r" b="b"/>
              <a:pathLst>
                <a:path w="19326" h="18118" extrusionOk="0"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8193" y="12456"/>
                  </a:moveTo>
                  <a:lnTo>
                    <a:pt x="18193" y="13024"/>
                  </a:lnTo>
                  <a:cubicBezTo>
                    <a:pt x="18193" y="13335"/>
                    <a:pt x="17939" y="13588"/>
                    <a:pt x="17628" y="13588"/>
                  </a:cubicBez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1520" y="14720"/>
                  </a:moveTo>
                  <a:lnTo>
                    <a:pt x="12275" y="16985"/>
                  </a:ln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4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5325" y="18117"/>
                  </a:lnTo>
                  <a:cubicBezTo>
                    <a:pt x="15639" y="18117"/>
                    <a:pt x="15889" y="17864"/>
                    <a:pt x="15889" y="17553"/>
                  </a:cubicBezTo>
                  <a:cubicBezTo>
                    <a:pt x="15889" y="17239"/>
                    <a:pt x="15639" y="16985"/>
                    <a:pt x="15325" y="16985"/>
                  </a:cubicBezTo>
                  <a:lnTo>
                    <a:pt x="13468" y="16985"/>
                  </a:lnTo>
                  <a:lnTo>
                    <a:pt x="12713" y="14720"/>
                  </a:lnTo>
                  <a:lnTo>
                    <a:pt x="17628" y="14720"/>
                  </a:lnTo>
                  <a:cubicBezTo>
                    <a:pt x="18565" y="14720"/>
                    <a:pt x="19325" y="13960"/>
                    <a:pt x="19325" y="13024"/>
                  </a:cubicBezTo>
                  <a:lnTo>
                    <a:pt x="19325" y="1701"/>
                  </a:lnTo>
                  <a:cubicBezTo>
                    <a:pt x="19325" y="762"/>
                    <a:pt x="18565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504" name="Google Shape;10454;p83"/>
            <p:cNvGrpSpPr/>
            <p:nvPr/>
          </p:nvGrpSpPr>
          <p:grpSpPr>
            <a:xfrm>
              <a:off x="7488936" y="2355723"/>
              <a:ext cx="288696" cy="337515"/>
              <a:chOff x="-48237000" y="2342650"/>
              <a:chExt cx="256800" cy="300225"/>
            </a:xfrm>
          </p:grpSpPr>
          <p:sp>
            <p:nvSpPr>
              <p:cNvPr id="505" name="Google Shape;10455;p83"/>
              <p:cNvSpPr/>
              <p:nvPr/>
            </p:nvSpPr>
            <p:spPr>
              <a:xfrm>
                <a:off x="-48237000" y="2342650"/>
                <a:ext cx="256800" cy="300225"/>
              </a:xfrm>
              <a:custGeom>
                <a:avLst/>
                <a:gdLst/>
                <a:ahLst/>
                <a:cxnLst/>
                <a:rect l="l" t="t" r="r" b="b"/>
                <a:pathLst>
                  <a:path w="10272" h="12009" extrusionOk="0">
                    <a:moveTo>
                      <a:pt x="4507" y="679"/>
                    </a:moveTo>
                    <a:cubicBezTo>
                      <a:pt x="4774" y="679"/>
                      <a:pt x="5048" y="706"/>
                      <a:pt x="5325" y="762"/>
                    </a:cubicBezTo>
                    <a:cubicBezTo>
                      <a:pt x="6774" y="1077"/>
                      <a:pt x="7940" y="2274"/>
                      <a:pt x="8255" y="3723"/>
                    </a:cubicBezTo>
                    <a:cubicBezTo>
                      <a:pt x="8381" y="4227"/>
                      <a:pt x="8381" y="4763"/>
                      <a:pt x="8318" y="5267"/>
                    </a:cubicBezTo>
                    <a:cubicBezTo>
                      <a:pt x="8318" y="5330"/>
                      <a:pt x="8318" y="5424"/>
                      <a:pt x="8350" y="5487"/>
                    </a:cubicBezTo>
                    <a:lnTo>
                      <a:pt x="9263" y="7220"/>
                    </a:lnTo>
                    <a:cubicBezTo>
                      <a:pt x="9389" y="7441"/>
                      <a:pt x="9232" y="7756"/>
                      <a:pt x="8980" y="7756"/>
                    </a:cubicBezTo>
                    <a:lnTo>
                      <a:pt x="8034" y="7756"/>
                    </a:lnTo>
                    <a:cubicBezTo>
                      <a:pt x="7845" y="7756"/>
                      <a:pt x="7688" y="7913"/>
                      <a:pt x="7688" y="8102"/>
                    </a:cubicBezTo>
                    <a:lnTo>
                      <a:pt x="7688" y="9867"/>
                    </a:lnTo>
                    <a:lnTo>
                      <a:pt x="5892" y="9867"/>
                    </a:lnTo>
                    <a:cubicBezTo>
                      <a:pt x="5703" y="9867"/>
                      <a:pt x="5546" y="10024"/>
                      <a:pt x="5546" y="10213"/>
                    </a:cubicBezTo>
                    <a:lnTo>
                      <a:pt x="5546" y="11284"/>
                    </a:lnTo>
                    <a:lnTo>
                      <a:pt x="2049" y="11284"/>
                    </a:lnTo>
                    <a:lnTo>
                      <a:pt x="2049" y="7693"/>
                    </a:lnTo>
                    <a:cubicBezTo>
                      <a:pt x="2049" y="7598"/>
                      <a:pt x="2017" y="7504"/>
                      <a:pt x="1923" y="7441"/>
                    </a:cubicBezTo>
                    <a:cubicBezTo>
                      <a:pt x="1103" y="6685"/>
                      <a:pt x="631" y="5645"/>
                      <a:pt x="631" y="4542"/>
                    </a:cubicBezTo>
                    <a:cubicBezTo>
                      <a:pt x="631" y="2387"/>
                      <a:pt x="2372" y="679"/>
                      <a:pt x="4507" y="679"/>
                    </a:cubicBezTo>
                    <a:close/>
                    <a:moveTo>
                      <a:pt x="4570" y="0"/>
                    </a:moveTo>
                    <a:cubicBezTo>
                      <a:pt x="2059" y="0"/>
                      <a:pt x="1" y="1999"/>
                      <a:pt x="1" y="4542"/>
                    </a:cubicBezTo>
                    <a:cubicBezTo>
                      <a:pt x="1" y="5802"/>
                      <a:pt x="505" y="7000"/>
                      <a:pt x="1418" y="7850"/>
                    </a:cubicBezTo>
                    <a:lnTo>
                      <a:pt x="1418" y="11631"/>
                    </a:lnTo>
                    <a:cubicBezTo>
                      <a:pt x="1418" y="11851"/>
                      <a:pt x="1576" y="12009"/>
                      <a:pt x="1765" y="12009"/>
                    </a:cubicBezTo>
                    <a:lnTo>
                      <a:pt x="5987" y="12009"/>
                    </a:lnTo>
                    <a:cubicBezTo>
                      <a:pt x="6176" y="12009"/>
                      <a:pt x="6333" y="11851"/>
                      <a:pt x="6333" y="11631"/>
                    </a:cubicBezTo>
                    <a:lnTo>
                      <a:pt x="6333" y="10591"/>
                    </a:lnTo>
                    <a:lnTo>
                      <a:pt x="8097" y="10591"/>
                    </a:lnTo>
                    <a:cubicBezTo>
                      <a:pt x="8287" y="10591"/>
                      <a:pt x="8444" y="10434"/>
                      <a:pt x="8444" y="10213"/>
                    </a:cubicBezTo>
                    <a:lnTo>
                      <a:pt x="8444" y="8449"/>
                    </a:lnTo>
                    <a:lnTo>
                      <a:pt x="9043" y="8449"/>
                    </a:lnTo>
                    <a:cubicBezTo>
                      <a:pt x="9799" y="8417"/>
                      <a:pt x="10271" y="7598"/>
                      <a:pt x="9925" y="6874"/>
                    </a:cubicBezTo>
                    <a:lnTo>
                      <a:pt x="9043" y="5267"/>
                    </a:lnTo>
                    <a:cubicBezTo>
                      <a:pt x="9137" y="4700"/>
                      <a:pt x="9137" y="4164"/>
                      <a:pt x="9011" y="3597"/>
                    </a:cubicBezTo>
                    <a:cubicBezTo>
                      <a:pt x="8665" y="1864"/>
                      <a:pt x="7247" y="510"/>
                      <a:pt x="5546" y="100"/>
                    </a:cubicBezTo>
                    <a:cubicBezTo>
                      <a:pt x="5215" y="33"/>
                      <a:pt x="4889" y="0"/>
                      <a:pt x="45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06" name="Google Shape;10456;p83"/>
              <p:cNvSpPr/>
              <p:nvPr/>
            </p:nvSpPr>
            <p:spPr>
              <a:xfrm>
                <a:off x="-48195248" y="2377425"/>
                <a:ext cx="144150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766" h="5609" extrusionOk="0">
                    <a:moveTo>
                      <a:pt x="3214" y="757"/>
                    </a:moveTo>
                    <a:lnTo>
                      <a:pt x="3214" y="883"/>
                    </a:lnTo>
                    <a:cubicBezTo>
                      <a:pt x="3214" y="1040"/>
                      <a:pt x="3277" y="1135"/>
                      <a:pt x="3435" y="1198"/>
                    </a:cubicBezTo>
                    <a:cubicBezTo>
                      <a:pt x="3624" y="1261"/>
                      <a:pt x="3844" y="1387"/>
                      <a:pt x="4002" y="1513"/>
                    </a:cubicBezTo>
                    <a:cubicBezTo>
                      <a:pt x="4061" y="1553"/>
                      <a:pt x="4146" y="1593"/>
                      <a:pt x="4233" y="1593"/>
                    </a:cubicBezTo>
                    <a:cubicBezTo>
                      <a:pt x="4283" y="1593"/>
                      <a:pt x="4333" y="1579"/>
                      <a:pt x="4380" y="1545"/>
                    </a:cubicBezTo>
                    <a:lnTo>
                      <a:pt x="4506" y="1482"/>
                    </a:lnTo>
                    <a:lnTo>
                      <a:pt x="4852" y="2049"/>
                    </a:lnTo>
                    <a:lnTo>
                      <a:pt x="4726" y="2143"/>
                    </a:lnTo>
                    <a:cubicBezTo>
                      <a:pt x="4632" y="2206"/>
                      <a:pt x="4537" y="2364"/>
                      <a:pt x="4569" y="2490"/>
                    </a:cubicBezTo>
                    <a:cubicBezTo>
                      <a:pt x="4632" y="2710"/>
                      <a:pt x="4632" y="2899"/>
                      <a:pt x="4569" y="3120"/>
                    </a:cubicBezTo>
                    <a:cubicBezTo>
                      <a:pt x="4537" y="3277"/>
                      <a:pt x="4632" y="3403"/>
                      <a:pt x="4726" y="3466"/>
                    </a:cubicBezTo>
                    <a:lnTo>
                      <a:pt x="4852" y="3561"/>
                    </a:lnTo>
                    <a:lnTo>
                      <a:pt x="4506" y="4159"/>
                    </a:lnTo>
                    <a:lnTo>
                      <a:pt x="4380" y="4065"/>
                    </a:lnTo>
                    <a:cubicBezTo>
                      <a:pt x="4323" y="4037"/>
                      <a:pt x="4260" y="4021"/>
                      <a:pt x="4199" y="4021"/>
                    </a:cubicBezTo>
                    <a:cubicBezTo>
                      <a:pt x="4125" y="4021"/>
                      <a:pt x="4054" y="4044"/>
                      <a:pt x="4002" y="4096"/>
                    </a:cubicBezTo>
                    <a:cubicBezTo>
                      <a:pt x="3844" y="4254"/>
                      <a:pt x="3624" y="4348"/>
                      <a:pt x="3435" y="4411"/>
                    </a:cubicBezTo>
                    <a:cubicBezTo>
                      <a:pt x="3277" y="4475"/>
                      <a:pt x="3214" y="4632"/>
                      <a:pt x="3214" y="4727"/>
                    </a:cubicBezTo>
                    <a:lnTo>
                      <a:pt x="3214" y="4853"/>
                    </a:lnTo>
                    <a:lnTo>
                      <a:pt x="2489" y="4853"/>
                    </a:lnTo>
                    <a:lnTo>
                      <a:pt x="2489" y="4727"/>
                    </a:lnTo>
                    <a:cubicBezTo>
                      <a:pt x="2489" y="4569"/>
                      <a:pt x="2426" y="4475"/>
                      <a:pt x="2269" y="4411"/>
                    </a:cubicBezTo>
                    <a:cubicBezTo>
                      <a:pt x="2048" y="4348"/>
                      <a:pt x="1859" y="4222"/>
                      <a:pt x="1702" y="4096"/>
                    </a:cubicBezTo>
                    <a:cubicBezTo>
                      <a:pt x="1622" y="4057"/>
                      <a:pt x="1530" y="4017"/>
                      <a:pt x="1449" y="4017"/>
                    </a:cubicBezTo>
                    <a:cubicBezTo>
                      <a:pt x="1402" y="4017"/>
                      <a:pt x="1358" y="4030"/>
                      <a:pt x="1324" y="4065"/>
                    </a:cubicBezTo>
                    <a:lnTo>
                      <a:pt x="1198" y="4159"/>
                    </a:lnTo>
                    <a:lnTo>
                      <a:pt x="851" y="3561"/>
                    </a:lnTo>
                    <a:lnTo>
                      <a:pt x="946" y="3466"/>
                    </a:lnTo>
                    <a:cubicBezTo>
                      <a:pt x="1072" y="3403"/>
                      <a:pt x="1166" y="3246"/>
                      <a:pt x="1103" y="3120"/>
                    </a:cubicBezTo>
                    <a:cubicBezTo>
                      <a:pt x="1072" y="2899"/>
                      <a:pt x="1072" y="2710"/>
                      <a:pt x="1103" y="2490"/>
                    </a:cubicBezTo>
                    <a:cubicBezTo>
                      <a:pt x="1166" y="2332"/>
                      <a:pt x="1072" y="2206"/>
                      <a:pt x="946" y="2143"/>
                    </a:cubicBezTo>
                    <a:lnTo>
                      <a:pt x="851" y="2049"/>
                    </a:lnTo>
                    <a:lnTo>
                      <a:pt x="1198" y="1482"/>
                    </a:lnTo>
                    <a:lnTo>
                      <a:pt x="1324" y="1545"/>
                    </a:lnTo>
                    <a:cubicBezTo>
                      <a:pt x="1366" y="1573"/>
                      <a:pt x="1421" y="1588"/>
                      <a:pt x="1481" y="1588"/>
                    </a:cubicBezTo>
                    <a:cubicBezTo>
                      <a:pt x="1553" y="1588"/>
                      <a:pt x="1632" y="1565"/>
                      <a:pt x="1702" y="1513"/>
                    </a:cubicBezTo>
                    <a:cubicBezTo>
                      <a:pt x="1859" y="1356"/>
                      <a:pt x="2048" y="1261"/>
                      <a:pt x="2269" y="1198"/>
                    </a:cubicBezTo>
                    <a:cubicBezTo>
                      <a:pt x="2426" y="1135"/>
                      <a:pt x="2489" y="977"/>
                      <a:pt x="2489" y="883"/>
                    </a:cubicBezTo>
                    <a:lnTo>
                      <a:pt x="2489" y="757"/>
                    </a:lnTo>
                    <a:close/>
                    <a:moveTo>
                      <a:pt x="2174" y="1"/>
                    </a:moveTo>
                    <a:cubicBezTo>
                      <a:pt x="1985" y="1"/>
                      <a:pt x="1828" y="158"/>
                      <a:pt x="1828" y="379"/>
                    </a:cubicBezTo>
                    <a:lnTo>
                      <a:pt x="1828" y="599"/>
                    </a:lnTo>
                    <a:cubicBezTo>
                      <a:pt x="1702" y="631"/>
                      <a:pt x="1576" y="725"/>
                      <a:pt x="1513" y="788"/>
                    </a:cubicBezTo>
                    <a:lnTo>
                      <a:pt x="1324" y="694"/>
                    </a:lnTo>
                    <a:cubicBezTo>
                      <a:pt x="1265" y="658"/>
                      <a:pt x="1192" y="641"/>
                      <a:pt x="1122" y="641"/>
                    </a:cubicBezTo>
                    <a:cubicBezTo>
                      <a:pt x="1004" y="641"/>
                      <a:pt x="890" y="690"/>
                      <a:pt x="851" y="788"/>
                    </a:cubicBezTo>
                    <a:lnTo>
                      <a:pt x="126" y="2017"/>
                    </a:lnTo>
                    <a:cubicBezTo>
                      <a:pt x="63" y="2175"/>
                      <a:pt x="95" y="2427"/>
                      <a:pt x="253" y="2490"/>
                    </a:cubicBezTo>
                    <a:lnTo>
                      <a:pt x="442" y="2616"/>
                    </a:lnTo>
                    <a:lnTo>
                      <a:pt x="442" y="2994"/>
                    </a:lnTo>
                    <a:lnTo>
                      <a:pt x="253" y="3120"/>
                    </a:lnTo>
                    <a:cubicBezTo>
                      <a:pt x="95" y="3214"/>
                      <a:pt x="0" y="3435"/>
                      <a:pt x="126" y="3592"/>
                    </a:cubicBezTo>
                    <a:lnTo>
                      <a:pt x="851" y="4821"/>
                    </a:lnTo>
                    <a:cubicBezTo>
                      <a:pt x="894" y="4928"/>
                      <a:pt x="1024" y="4991"/>
                      <a:pt x="1152" y="4991"/>
                    </a:cubicBezTo>
                    <a:cubicBezTo>
                      <a:pt x="1213" y="4991"/>
                      <a:pt x="1273" y="4977"/>
                      <a:pt x="1324" y="4947"/>
                    </a:cubicBezTo>
                    <a:lnTo>
                      <a:pt x="1513" y="4821"/>
                    </a:lnTo>
                    <a:cubicBezTo>
                      <a:pt x="1639" y="4884"/>
                      <a:pt x="1733" y="4979"/>
                      <a:pt x="1828" y="5010"/>
                    </a:cubicBezTo>
                    <a:lnTo>
                      <a:pt x="1828" y="5262"/>
                    </a:lnTo>
                    <a:cubicBezTo>
                      <a:pt x="1828" y="5451"/>
                      <a:pt x="1985" y="5609"/>
                      <a:pt x="2174" y="5609"/>
                    </a:cubicBezTo>
                    <a:lnTo>
                      <a:pt x="3592" y="5609"/>
                    </a:lnTo>
                    <a:cubicBezTo>
                      <a:pt x="3781" y="5609"/>
                      <a:pt x="3939" y="5451"/>
                      <a:pt x="3939" y="5262"/>
                    </a:cubicBezTo>
                    <a:lnTo>
                      <a:pt x="3939" y="5010"/>
                    </a:lnTo>
                    <a:cubicBezTo>
                      <a:pt x="4065" y="4979"/>
                      <a:pt x="4191" y="4884"/>
                      <a:pt x="4254" y="4821"/>
                    </a:cubicBezTo>
                    <a:lnTo>
                      <a:pt x="4474" y="4947"/>
                    </a:lnTo>
                    <a:cubicBezTo>
                      <a:pt x="4524" y="4967"/>
                      <a:pt x="4580" y="4978"/>
                      <a:pt x="4637" y="4978"/>
                    </a:cubicBezTo>
                    <a:cubicBezTo>
                      <a:pt x="4759" y="4978"/>
                      <a:pt x="4882" y="4929"/>
                      <a:pt x="4947" y="4821"/>
                    </a:cubicBezTo>
                    <a:lnTo>
                      <a:pt x="5640" y="3592"/>
                    </a:lnTo>
                    <a:cubicBezTo>
                      <a:pt x="5734" y="3435"/>
                      <a:pt x="5671" y="3214"/>
                      <a:pt x="5514" y="3120"/>
                    </a:cubicBezTo>
                    <a:lnTo>
                      <a:pt x="5325" y="2994"/>
                    </a:lnTo>
                    <a:lnTo>
                      <a:pt x="5325" y="2616"/>
                    </a:lnTo>
                    <a:lnTo>
                      <a:pt x="5514" y="2490"/>
                    </a:lnTo>
                    <a:cubicBezTo>
                      <a:pt x="5671" y="2427"/>
                      <a:pt x="5766" y="2206"/>
                      <a:pt x="5640" y="2017"/>
                    </a:cubicBezTo>
                    <a:lnTo>
                      <a:pt x="4947" y="788"/>
                    </a:lnTo>
                    <a:cubicBezTo>
                      <a:pt x="4887" y="689"/>
                      <a:pt x="4777" y="627"/>
                      <a:pt x="4664" y="627"/>
                    </a:cubicBezTo>
                    <a:cubicBezTo>
                      <a:pt x="4598" y="627"/>
                      <a:pt x="4532" y="648"/>
                      <a:pt x="4474" y="694"/>
                    </a:cubicBezTo>
                    <a:lnTo>
                      <a:pt x="4254" y="788"/>
                    </a:lnTo>
                    <a:cubicBezTo>
                      <a:pt x="4159" y="725"/>
                      <a:pt x="4033" y="631"/>
                      <a:pt x="3939" y="599"/>
                    </a:cubicBezTo>
                    <a:lnTo>
                      <a:pt x="3939" y="379"/>
                    </a:lnTo>
                    <a:cubicBezTo>
                      <a:pt x="3939" y="158"/>
                      <a:pt x="3781" y="1"/>
                      <a:pt x="359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07" name="Google Shape;10457;p83"/>
              <p:cNvSpPr/>
              <p:nvPr/>
            </p:nvSpPr>
            <p:spPr>
              <a:xfrm>
                <a:off x="-48150352" y="2422325"/>
                <a:ext cx="52775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112" extrusionOk="0">
                    <a:moveTo>
                      <a:pt x="1040" y="662"/>
                    </a:moveTo>
                    <a:cubicBezTo>
                      <a:pt x="1260" y="662"/>
                      <a:pt x="1418" y="820"/>
                      <a:pt x="1418" y="1009"/>
                    </a:cubicBezTo>
                    <a:cubicBezTo>
                      <a:pt x="1418" y="1198"/>
                      <a:pt x="1260" y="1355"/>
                      <a:pt x="1040" y="1355"/>
                    </a:cubicBezTo>
                    <a:cubicBezTo>
                      <a:pt x="851" y="1355"/>
                      <a:pt x="693" y="1198"/>
                      <a:pt x="693" y="1009"/>
                    </a:cubicBezTo>
                    <a:cubicBezTo>
                      <a:pt x="693" y="820"/>
                      <a:pt x="851" y="662"/>
                      <a:pt x="1040" y="662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0" y="473"/>
                      <a:pt x="0" y="1040"/>
                    </a:cubicBezTo>
                    <a:cubicBezTo>
                      <a:pt x="0" y="1639"/>
                      <a:pt x="473" y="2111"/>
                      <a:pt x="1040" y="2111"/>
                    </a:cubicBezTo>
                    <a:cubicBezTo>
                      <a:pt x="1639" y="2111"/>
                      <a:pt x="2111" y="1639"/>
                      <a:pt x="2111" y="1040"/>
                    </a:cubicBezTo>
                    <a:cubicBezTo>
                      <a:pt x="2111" y="473"/>
                      <a:pt x="1639" y="1"/>
                      <a:pt x="10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cxnSp>
        <p:nvCxnSpPr>
          <p:cNvPr id="523" name="연결선: 꺾임 522"/>
          <p:cNvCxnSpPr>
            <a:stCxn id="459" idx="2"/>
          </p:cNvCxnSpPr>
          <p:nvPr/>
        </p:nvCxnSpPr>
        <p:spPr>
          <a:xfrm rot="5400000">
            <a:off x="2574915" y="991646"/>
            <a:ext cx="903588" cy="2224089"/>
          </a:xfrm>
          <a:prstGeom prst="bentConnector2">
            <a:avLst/>
          </a:prstGeom>
          <a:ln w="38100"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4" name="Google Shape;151;p36"/>
          <p:cNvSpPr txBox="1">
            <a:spLocks noGrp="1"/>
          </p:cNvSpPr>
          <p:nvPr/>
        </p:nvSpPr>
        <p:spPr>
          <a:xfrm>
            <a:off x="1907667" y="2025453"/>
            <a:ext cx="2232279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[4]</a:t>
            </a:r>
            <a:r>
              <a:rPr kumimoji="0" lang="ko-KR" altLang="en-US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 계산 결과 전달 및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일정 시간동안 대기</a:t>
            </a:r>
          </a:p>
        </p:txBody>
      </p:sp>
      <p:sp>
        <p:nvSpPr>
          <p:cNvPr id="526" name="Google Shape;151;p36"/>
          <p:cNvSpPr txBox="1">
            <a:spLocks noGrp="1"/>
          </p:cNvSpPr>
          <p:nvPr/>
        </p:nvSpPr>
        <p:spPr>
          <a:xfrm>
            <a:off x="1907667" y="2643759"/>
            <a:ext cx="2232279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[5]</a:t>
            </a:r>
            <a:r>
              <a:rPr kumimoji="0" lang="ko-KR" altLang="en-US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 일정시간 대기 후</a:t>
            </a:r>
            <a:r>
              <a:rPr kumimoji="0" lang="en-US" altLang="ko-KR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 예측된 데이터값을 받아옴</a:t>
            </a:r>
          </a:p>
        </p:txBody>
      </p:sp>
      <p:cxnSp>
        <p:nvCxnSpPr>
          <p:cNvPr id="530" name="직선 연결선 529"/>
          <p:cNvCxnSpPr/>
          <p:nvPr/>
        </p:nvCxnSpPr>
        <p:spPr>
          <a:xfrm rot="16200000" flipH="1">
            <a:off x="3887914" y="2103691"/>
            <a:ext cx="936117" cy="0"/>
          </a:xfrm>
          <a:prstGeom prst="line">
            <a:avLst/>
          </a:prstGeom>
          <a:ln w="381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직선 연결선 530"/>
          <p:cNvCxnSpPr/>
          <p:nvPr/>
        </p:nvCxnSpPr>
        <p:spPr>
          <a:xfrm rot="10800000">
            <a:off x="4355973" y="2556281"/>
            <a:ext cx="4568279" cy="0"/>
          </a:xfrm>
          <a:prstGeom prst="line">
            <a:avLst/>
          </a:prstGeom>
          <a:ln w="381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" name="직사각형 531"/>
          <p:cNvSpPr/>
          <p:nvPr/>
        </p:nvSpPr>
        <p:spPr>
          <a:xfrm>
            <a:off x="4355973" y="2571750"/>
            <a:ext cx="4568280" cy="2448306"/>
          </a:xfrm>
          <a:prstGeom prst="rect">
            <a:avLst/>
          </a:prstGeom>
          <a:solidFill>
            <a:srgbClr val="303030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33" name="Google Shape;151;p36"/>
          <p:cNvSpPr txBox="1">
            <a:spLocks noGrp="1"/>
          </p:cNvSpPr>
          <p:nvPr/>
        </p:nvSpPr>
        <p:spPr>
          <a:xfrm>
            <a:off x="4407835" y="2643759"/>
            <a:ext cx="451641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[6]</a:t>
            </a:r>
            <a:r>
              <a:rPr kumimoji="0" lang="ko-KR" altLang="en-US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 받아온 데이터를 이용해서 투자를 시작함</a:t>
            </a:r>
          </a:p>
        </p:txBody>
      </p:sp>
      <p:sp>
        <p:nvSpPr>
          <p:cNvPr id="534" name="Google Shape;151;p36"/>
          <p:cNvSpPr txBox="1">
            <a:spLocks noGrp="1"/>
          </p:cNvSpPr>
          <p:nvPr/>
        </p:nvSpPr>
        <p:spPr>
          <a:xfrm>
            <a:off x="4427982" y="2902020"/>
            <a:ext cx="451641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받아온 매매 리스트를 첫번째부터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5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분 간격으로 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해석해서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매매 후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완료 데이터를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MySQL, Slack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에 전송시킴</a:t>
            </a:r>
          </a:p>
        </p:txBody>
      </p:sp>
      <p:sp>
        <p:nvSpPr>
          <p:cNvPr id="535" name="타원 534"/>
          <p:cNvSpPr/>
          <p:nvPr/>
        </p:nvSpPr>
        <p:spPr>
          <a:xfrm>
            <a:off x="5346688" y="3759898"/>
            <a:ext cx="1107605" cy="110760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36" name="그림 5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75794" y="4047934"/>
            <a:ext cx="879020" cy="504063"/>
          </a:xfrm>
          <a:prstGeom prst="rect">
            <a:avLst/>
          </a:prstGeom>
        </p:spPr>
      </p:pic>
      <p:sp>
        <p:nvSpPr>
          <p:cNvPr id="537" name="타원 536"/>
          <p:cNvSpPr/>
          <p:nvPr/>
        </p:nvSpPr>
        <p:spPr>
          <a:xfrm>
            <a:off x="6675997" y="3759898"/>
            <a:ext cx="1107605" cy="110760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38" name="그림 53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03467" y="4121854"/>
            <a:ext cx="1050652" cy="430143"/>
          </a:xfrm>
          <a:prstGeom prst="rect">
            <a:avLst/>
          </a:prstGeom>
        </p:spPr>
      </p:pic>
      <p:sp>
        <p:nvSpPr>
          <p:cNvPr id="539" name="직사각형 538"/>
          <p:cNvSpPr/>
          <p:nvPr/>
        </p:nvSpPr>
        <p:spPr>
          <a:xfrm>
            <a:off x="549651" y="3620381"/>
            <a:ext cx="1358015" cy="1255656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40" name="Google Shape;151;p36"/>
          <p:cNvSpPr txBox="1">
            <a:spLocks noGrp="1"/>
          </p:cNvSpPr>
          <p:nvPr/>
        </p:nvSpPr>
        <p:spPr>
          <a:xfrm>
            <a:off x="524150" y="4556498"/>
            <a:ext cx="1448874" cy="2121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웹 서버</a:t>
            </a:r>
          </a:p>
        </p:txBody>
      </p:sp>
      <p:grpSp>
        <p:nvGrpSpPr>
          <p:cNvPr id="547" name="Google Shape;11033;p85"/>
          <p:cNvGrpSpPr/>
          <p:nvPr/>
        </p:nvGrpSpPr>
        <p:grpSpPr>
          <a:xfrm>
            <a:off x="884144" y="3723894"/>
            <a:ext cx="719720" cy="721632"/>
            <a:chOff x="-1333200" y="2770450"/>
            <a:chExt cx="291450" cy="292225"/>
          </a:xfrm>
        </p:grpSpPr>
        <p:sp>
          <p:nvSpPr>
            <p:cNvPr id="548" name="Google Shape;11034;p85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49" name="Google Shape;11035;p85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cxnSp>
        <p:nvCxnSpPr>
          <p:cNvPr id="550" name="직선 화살표 연결선 549"/>
          <p:cNvCxnSpPr/>
          <p:nvPr/>
        </p:nvCxnSpPr>
        <p:spPr>
          <a:xfrm rot="10800000">
            <a:off x="1904802" y="4303520"/>
            <a:ext cx="3769737" cy="0"/>
          </a:xfrm>
          <a:prstGeom prst="straightConnector1">
            <a:avLst/>
          </a:prstGeom>
          <a:ln w="38100">
            <a:solidFill>
              <a:schemeClr val="lt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1" name="Google Shape;151;p36"/>
          <p:cNvSpPr txBox="1">
            <a:spLocks noGrp="1"/>
          </p:cNvSpPr>
          <p:nvPr/>
        </p:nvSpPr>
        <p:spPr>
          <a:xfrm>
            <a:off x="2154765" y="4404320"/>
            <a:ext cx="3065315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[7]</a:t>
            </a:r>
            <a:r>
              <a:rPr kumimoji="0" lang="ko-KR" altLang="en-US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 주기적으로 매매 결과를 얻어서 실시간으로 값을 차트로 표시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직사각형 152"/>
          <p:cNvSpPr/>
          <p:nvPr/>
        </p:nvSpPr>
        <p:spPr>
          <a:xfrm>
            <a:off x="0" y="339471"/>
            <a:ext cx="9144000" cy="4464558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547622" y="2332950"/>
            <a:ext cx="827622" cy="4776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chemeClr val="lt1"/>
                </a:solidFill>
              </a:rPr>
              <a:t>목차</a:t>
            </a:r>
          </a:p>
        </p:txBody>
      </p:sp>
      <p:sp>
        <p:nvSpPr>
          <p:cNvPr id="152" name="Google Shape;152;p36"/>
          <p:cNvSpPr txBox="1">
            <a:spLocks noGrp="1"/>
          </p:cNvSpPr>
          <p:nvPr>
            <p:ph type="title" idx="2"/>
          </p:nvPr>
        </p:nvSpPr>
        <p:spPr>
          <a:xfrm>
            <a:off x="3707892" y="618128"/>
            <a:ext cx="5256657" cy="390724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2000" b="1">
                <a:solidFill>
                  <a:schemeClr val="lt1"/>
                </a:solidFill>
                <a:latin typeface="한컴 고딕"/>
                <a:ea typeface="한컴 고딕"/>
              </a:rPr>
              <a:t>[1]</a:t>
            </a:r>
            <a:r>
              <a:rPr lang="ko-KR" altLang="en-US" sz="2000" b="1">
                <a:solidFill>
                  <a:schemeClr val="lt1"/>
                </a:solidFill>
                <a:latin typeface="한컴 고딕"/>
                <a:ea typeface="한컴 고딕"/>
              </a:rPr>
              <a:t> 프로젝트 개요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    </a:t>
            </a:r>
            <a:r>
              <a:rPr lang="en-US" altLang="ko-KR" sz="1500" b="1">
                <a:solidFill>
                  <a:schemeClr val="lt1"/>
                </a:solidFill>
                <a:latin typeface="한컴 고딕"/>
                <a:ea typeface="한컴 고딕"/>
              </a:rPr>
              <a:t>[1.1]</a:t>
            </a: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프로젝트 목표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    </a:t>
            </a:r>
            <a:r>
              <a:rPr lang="en-US" altLang="ko-KR" sz="1500" b="1">
                <a:solidFill>
                  <a:schemeClr val="lt1"/>
                </a:solidFill>
                <a:latin typeface="한컴 고딕"/>
                <a:ea typeface="한컴 고딕"/>
              </a:rPr>
              <a:t>[1.2]</a:t>
            </a: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각 팀원의 역할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    </a:t>
            </a:r>
            <a:r>
              <a:rPr lang="en-US" altLang="ko-KR" sz="1500" b="1">
                <a:solidFill>
                  <a:schemeClr val="lt1"/>
                </a:solidFill>
                <a:latin typeface="한컴 고딕"/>
                <a:ea typeface="한컴 고딕"/>
              </a:rPr>
              <a:t>[1.3]</a:t>
            </a: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활용되는 기술들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    </a:t>
            </a:r>
            <a:r>
              <a:rPr lang="en-US" altLang="ko-KR" sz="1500" b="1">
                <a:solidFill>
                  <a:schemeClr val="lt1"/>
                </a:solidFill>
                <a:latin typeface="한컴 고딕"/>
                <a:ea typeface="한컴 고딕"/>
              </a:rPr>
              <a:t>[1.4]</a:t>
            </a: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프로젝트 일정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lang="ko-KR" altLang="en-US" sz="1500" b="1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2000" b="1">
                <a:solidFill>
                  <a:schemeClr val="lt1"/>
                </a:solidFill>
                <a:latin typeface="한컴 고딕"/>
                <a:ea typeface="한컴 고딕"/>
              </a:rPr>
              <a:t>[2]</a:t>
            </a:r>
            <a:r>
              <a:rPr lang="ko-KR" altLang="en-US" sz="2000" b="1">
                <a:solidFill>
                  <a:schemeClr val="lt1"/>
                </a:solidFill>
                <a:latin typeface="한컴 고딕"/>
                <a:ea typeface="한컴 고딕"/>
              </a:rPr>
              <a:t> 프로젝트 구성요소 살펴보기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    </a:t>
            </a:r>
            <a:r>
              <a:rPr lang="en-US" altLang="ko-KR" sz="1500" b="1">
                <a:solidFill>
                  <a:schemeClr val="lt1"/>
                </a:solidFill>
                <a:latin typeface="한컴 고딕"/>
                <a:ea typeface="한컴 고딕"/>
              </a:rPr>
              <a:t>[2.1]</a:t>
            </a: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전체 시스템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    </a:t>
            </a:r>
            <a:r>
              <a:rPr lang="en-US" altLang="ko-KR" sz="1500" b="1">
                <a:solidFill>
                  <a:schemeClr val="lt1"/>
                </a:solidFill>
                <a:latin typeface="한컴 고딕"/>
                <a:ea typeface="한컴 고딕"/>
              </a:rPr>
              <a:t>[2.2]</a:t>
            </a: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메인 프로그램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    </a:t>
            </a:r>
            <a:r>
              <a:rPr lang="en-US" altLang="ko-KR" sz="1500" b="1">
                <a:solidFill>
                  <a:schemeClr val="lt1"/>
                </a:solidFill>
                <a:latin typeface="한컴 고딕"/>
                <a:ea typeface="한컴 고딕"/>
              </a:rPr>
              <a:t>[2.3]</a:t>
            </a: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lang="en-US" altLang="ko-KR" sz="1500" b="1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서버 프로그램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    </a:t>
            </a:r>
            <a:r>
              <a:rPr lang="en-US" altLang="ko-KR" sz="1500" b="1">
                <a:solidFill>
                  <a:schemeClr val="lt1"/>
                </a:solidFill>
                <a:latin typeface="한컴 고딕"/>
                <a:ea typeface="한컴 고딕"/>
              </a:rPr>
              <a:t>[2.4]</a:t>
            </a:r>
            <a:r>
              <a:rPr lang="ko-KR" altLang="en-US" sz="1500" b="1">
                <a:solidFill>
                  <a:schemeClr val="lt1"/>
                </a:solidFill>
                <a:latin typeface="한컴 고딕"/>
                <a:ea typeface="한컴 고딕"/>
              </a:rPr>
              <a:t> 웹 서버 프로그램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lang="ko-KR" altLang="en-US" sz="1500" b="1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2000" b="1">
                <a:solidFill>
                  <a:schemeClr val="lt1"/>
                </a:solidFill>
                <a:latin typeface="한컴 고딕"/>
                <a:ea typeface="한컴 고딕"/>
              </a:rPr>
              <a:t>[3]</a:t>
            </a:r>
            <a:r>
              <a:rPr lang="ko-KR" altLang="en-US" sz="2000" b="1">
                <a:solidFill>
                  <a:schemeClr val="lt1"/>
                </a:solidFill>
                <a:latin typeface="한컴 고딕"/>
                <a:ea typeface="한컴 고딕"/>
              </a:rPr>
              <a:t> 시연 영상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2000" b="1">
                <a:solidFill>
                  <a:schemeClr val="lt1"/>
                </a:solidFill>
                <a:latin typeface="한컴 고딕"/>
                <a:ea typeface="한컴 고딕"/>
              </a:rPr>
              <a:t>[4]</a:t>
            </a:r>
            <a:r>
              <a:rPr lang="ko-KR" altLang="en-US" sz="2000" b="1">
                <a:solidFill>
                  <a:schemeClr val="lt1"/>
                </a:solidFill>
                <a:latin typeface="한컴 고딕"/>
                <a:ea typeface="한컴 고딕"/>
              </a:rPr>
              <a:t> 한계점 및 개선사항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2000" b="1">
                <a:solidFill>
                  <a:schemeClr val="lt1"/>
                </a:solidFill>
                <a:latin typeface="한컴 고딕"/>
                <a:ea typeface="한컴 고딕"/>
              </a:rPr>
              <a:t>[5]</a:t>
            </a:r>
            <a:r>
              <a:rPr lang="ko-KR" altLang="en-US" sz="2000" b="1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lang="en-US" altLang="ko-KR" sz="2000" b="1">
                <a:solidFill>
                  <a:schemeClr val="lt1"/>
                </a:solidFill>
                <a:latin typeface="한컴 고딕"/>
                <a:ea typeface="한컴 고딕"/>
              </a:rPr>
              <a:t>Q &amp; 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lang="ko-KR" altLang="en-US" sz="1500" b="1">
              <a:solidFill>
                <a:schemeClr val="lt1"/>
              </a:solidFill>
              <a:latin typeface="한컴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18"/>
          <p:cNvSpPr/>
          <p:nvPr/>
        </p:nvSpPr>
        <p:spPr>
          <a:xfrm>
            <a:off x="0" y="3669779"/>
            <a:ext cx="9144000" cy="1473721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1" name="직사각형 310"/>
          <p:cNvSpPr/>
          <p:nvPr/>
        </p:nvSpPr>
        <p:spPr>
          <a:xfrm>
            <a:off x="0" y="2077459"/>
            <a:ext cx="9144000" cy="1503958"/>
          </a:xfrm>
          <a:prstGeom prst="rect">
            <a:avLst/>
          </a:prstGeom>
          <a:solidFill>
            <a:srgbClr val="5A82F6">
              <a:alpha val="3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0" name="직사각형 309"/>
          <p:cNvSpPr/>
          <p:nvPr/>
        </p:nvSpPr>
        <p:spPr>
          <a:xfrm>
            <a:off x="0" y="627507"/>
            <a:ext cx="9144000" cy="432053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[2.3]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서버 프로그램</a:t>
            </a:r>
          </a:p>
        </p:txBody>
      </p:sp>
      <p:sp>
        <p:nvSpPr>
          <p:cNvPr id="261" name="Google Shape;151;p36"/>
          <p:cNvSpPr txBox="1">
            <a:spLocks noGrp="1"/>
          </p:cNvSpPr>
          <p:nvPr/>
        </p:nvSpPr>
        <p:spPr>
          <a:xfrm>
            <a:off x="251460" y="1491615"/>
            <a:ext cx="1746022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84" name="Google Shape;151;p36"/>
          <p:cNvSpPr txBox="1">
            <a:spLocks noGrp="1"/>
          </p:cNvSpPr>
          <p:nvPr/>
        </p:nvSpPr>
        <p:spPr>
          <a:xfrm>
            <a:off x="395477" y="1051672"/>
            <a:ext cx="4032504" cy="2959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800" b="1" i="0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308" name="직사각형 307"/>
          <p:cNvSpPr/>
          <p:nvPr/>
        </p:nvSpPr>
        <p:spPr>
          <a:xfrm>
            <a:off x="0" y="1131570"/>
            <a:ext cx="9144000" cy="864108"/>
          </a:xfrm>
          <a:prstGeom prst="rect">
            <a:avLst/>
          </a:prstGeom>
          <a:solidFill>
            <a:schemeClr val="dk2">
              <a:alpha val="35000"/>
            </a:scheme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2" name="Google Shape;151;p36"/>
          <p:cNvSpPr txBox="1">
            <a:spLocks noGrp="1"/>
          </p:cNvSpPr>
          <p:nvPr/>
        </p:nvSpPr>
        <p:spPr>
          <a:xfrm>
            <a:off x="7596378" y="735963"/>
            <a:ext cx="1565036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유저 인터페이스</a:t>
            </a:r>
          </a:p>
        </p:txBody>
      </p:sp>
      <p:sp>
        <p:nvSpPr>
          <p:cNvPr id="313" name="Google Shape;151;p36"/>
          <p:cNvSpPr txBox="1">
            <a:spLocks noGrp="1"/>
          </p:cNvSpPr>
          <p:nvPr/>
        </p:nvSpPr>
        <p:spPr>
          <a:xfrm>
            <a:off x="7956423" y="1695182"/>
            <a:ext cx="1187577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커멘드 모듈</a:t>
            </a:r>
          </a:p>
        </p:txBody>
      </p:sp>
      <p:sp>
        <p:nvSpPr>
          <p:cNvPr id="314" name="Google Shape;151;p36"/>
          <p:cNvSpPr txBox="1">
            <a:spLocks noGrp="1"/>
          </p:cNvSpPr>
          <p:nvPr/>
        </p:nvSpPr>
        <p:spPr>
          <a:xfrm>
            <a:off x="8028432" y="3279380"/>
            <a:ext cx="1187577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도구 모듈</a:t>
            </a:r>
          </a:p>
        </p:txBody>
      </p:sp>
      <p:pic>
        <p:nvPicPr>
          <p:cNvPr id="323" name="그림 3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451" y="3867912"/>
            <a:ext cx="1253406" cy="718750"/>
          </a:xfrm>
          <a:prstGeom prst="rect">
            <a:avLst/>
          </a:prstGeom>
        </p:spPr>
      </p:pic>
      <p:sp>
        <p:nvSpPr>
          <p:cNvPr id="324" name="Google Shape;151;p36"/>
          <p:cNvSpPr txBox="1">
            <a:spLocks noGrp="1"/>
          </p:cNvSpPr>
          <p:nvPr/>
        </p:nvSpPr>
        <p:spPr>
          <a:xfrm>
            <a:off x="-36576" y="4760454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MySQL DB</a:t>
            </a:r>
          </a:p>
        </p:txBody>
      </p:sp>
      <p:sp>
        <p:nvSpPr>
          <p:cNvPr id="329" name="Google Shape;151;p36"/>
          <p:cNvSpPr txBox="1">
            <a:spLocks noGrp="1"/>
          </p:cNvSpPr>
          <p:nvPr/>
        </p:nvSpPr>
        <p:spPr>
          <a:xfrm>
            <a:off x="8028431" y="4812143"/>
            <a:ext cx="1187577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연계 모듈</a:t>
            </a:r>
          </a:p>
        </p:txBody>
      </p:sp>
      <p:sp>
        <p:nvSpPr>
          <p:cNvPr id="330" name="직사각형 329"/>
          <p:cNvSpPr/>
          <p:nvPr/>
        </p:nvSpPr>
        <p:spPr>
          <a:xfrm>
            <a:off x="395477" y="2211705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1" name="Google Shape;151;p36"/>
          <p:cNvSpPr txBox="1">
            <a:spLocks noGrp="1"/>
          </p:cNvSpPr>
          <p:nvPr/>
        </p:nvSpPr>
        <p:spPr>
          <a:xfrm>
            <a:off x="611505" y="2355723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인공지능 코어 모듈</a:t>
            </a:r>
          </a:p>
        </p:txBody>
      </p:sp>
      <p:sp>
        <p:nvSpPr>
          <p:cNvPr id="335" name="직사각형 334"/>
          <p:cNvSpPr/>
          <p:nvPr/>
        </p:nvSpPr>
        <p:spPr>
          <a:xfrm>
            <a:off x="2861590" y="2211705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2" name="Google Shape;151;p36"/>
          <p:cNvSpPr txBox="1">
            <a:spLocks noGrp="1"/>
          </p:cNvSpPr>
          <p:nvPr/>
        </p:nvSpPr>
        <p:spPr>
          <a:xfrm>
            <a:off x="3077617" y="2355723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IPC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통신 모듈</a:t>
            </a:r>
          </a:p>
        </p:txBody>
      </p:sp>
      <p:grpSp>
        <p:nvGrpSpPr>
          <p:cNvPr id="349" name="그룹 348"/>
          <p:cNvGrpSpPr/>
          <p:nvPr/>
        </p:nvGrpSpPr>
        <p:grpSpPr>
          <a:xfrm>
            <a:off x="2601426" y="2211705"/>
            <a:ext cx="520327" cy="520327"/>
            <a:chOff x="135313" y="2931795"/>
            <a:chExt cx="520327" cy="520327"/>
          </a:xfrm>
        </p:grpSpPr>
        <p:grpSp>
          <p:nvGrpSpPr>
            <p:cNvPr id="336" name="그룹 335"/>
            <p:cNvGrpSpPr/>
            <p:nvPr/>
          </p:nvGrpSpPr>
          <p:grpSpPr>
            <a:xfrm>
              <a:off x="135313" y="2931795"/>
              <a:ext cx="520327" cy="520327"/>
              <a:chOff x="1475613" y="2499741"/>
              <a:chExt cx="520327" cy="520327"/>
            </a:xfrm>
          </p:grpSpPr>
          <p:sp>
            <p:nvSpPr>
              <p:cNvPr id="337" name="타원 336"/>
              <p:cNvSpPr/>
              <p:nvPr/>
            </p:nvSpPr>
            <p:spPr>
              <a:xfrm>
                <a:off x="1475613" y="2499741"/>
                <a:ext cx="520327" cy="52032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39" name="Google Shape;10401;p83"/>
              <p:cNvSpPr/>
              <p:nvPr/>
            </p:nvSpPr>
            <p:spPr>
              <a:xfrm>
                <a:off x="1724496" y="2656346"/>
                <a:ext cx="20708" cy="20708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343" name="Google Shape;10019;p82"/>
            <p:cNvGrpSpPr/>
            <p:nvPr/>
          </p:nvGrpSpPr>
          <p:grpSpPr>
            <a:xfrm>
              <a:off x="208826" y="3015165"/>
              <a:ext cx="354530" cy="353587"/>
              <a:chOff x="-35495600" y="2631825"/>
              <a:chExt cx="292228" cy="291450"/>
            </a:xfrm>
          </p:grpSpPr>
          <p:sp>
            <p:nvSpPr>
              <p:cNvPr id="344" name="Google Shape;10020;p82"/>
              <p:cNvSpPr/>
              <p:nvPr/>
            </p:nvSpPr>
            <p:spPr>
              <a:xfrm>
                <a:off x="-35495600" y="2735025"/>
                <a:ext cx="137075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7530" extrusionOk="0">
                    <a:moveTo>
                      <a:pt x="4443" y="662"/>
                    </a:moveTo>
                    <a:cubicBezTo>
                      <a:pt x="4663" y="662"/>
                      <a:pt x="4821" y="819"/>
                      <a:pt x="4821" y="1040"/>
                    </a:cubicBezTo>
                    <a:lnTo>
                      <a:pt x="4821" y="1386"/>
                    </a:lnTo>
                    <a:lnTo>
                      <a:pt x="662" y="1386"/>
                    </a:lnTo>
                    <a:lnTo>
                      <a:pt x="662" y="1040"/>
                    </a:lnTo>
                    <a:cubicBezTo>
                      <a:pt x="725" y="819"/>
                      <a:pt x="820" y="662"/>
                      <a:pt x="1040" y="662"/>
                    </a:cubicBezTo>
                    <a:close/>
                    <a:moveTo>
                      <a:pt x="4821" y="2048"/>
                    </a:moveTo>
                    <a:lnTo>
                      <a:pt x="4821" y="5482"/>
                    </a:lnTo>
                    <a:lnTo>
                      <a:pt x="662" y="5482"/>
                    </a:lnTo>
                    <a:lnTo>
                      <a:pt x="662" y="2048"/>
                    </a:lnTo>
                    <a:close/>
                    <a:moveTo>
                      <a:pt x="4852" y="6143"/>
                    </a:moveTo>
                    <a:lnTo>
                      <a:pt x="4852" y="6490"/>
                    </a:lnTo>
                    <a:cubicBezTo>
                      <a:pt x="4821" y="6711"/>
                      <a:pt x="4663" y="6868"/>
                      <a:pt x="4506" y="6868"/>
                    </a:cubicBezTo>
                    <a:lnTo>
                      <a:pt x="1072" y="6868"/>
                    </a:lnTo>
                    <a:cubicBezTo>
                      <a:pt x="883" y="6868"/>
                      <a:pt x="725" y="6711"/>
                      <a:pt x="725" y="6490"/>
                    </a:cubicBezTo>
                    <a:lnTo>
                      <a:pt x="725" y="6143"/>
                    </a:lnTo>
                    <a:close/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lnTo>
                      <a:pt x="0" y="6490"/>
                    </a:lnTo>
                    <a:cubicBezTo>
                      <a:pt x="0" y="7057"/>
                      <a:pt x="473" y="7530"/>
                      <a:pt x="1040" y="7530"/>
                    </a:cubicBezTo>
                    <a:lnTo>
                      <a:pt x="4443" y="7530"/>
                    </a:lnTo>
                    <a:cubicBezTo>
                      <a:pt x="5010" y="7530"/>
                      <a:pt x="5482" y="7057"/>
                      <a:pt x="5482" y="6490"/>
                    </a:cubicBezTo>
                    <a:lnTo>
                      <a:pt x="5482" y="1040"/>
                    </a:lnTo>
                    <a:cubicBezTo>
                      <a:pt x="5482" y="473"/>
                      <a:pt x="5010" y="0"/>
                      <a:pt x="444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5" name="Google Shape;10021;p82"/>
              <p:cNvSpPr/>
              <p:nvPr/>
            </p:nvSpPr>
            <p:spPr>
              <a:xfrm>
                <a:off x="-35339648" y="2631825"/>
                <a:ext cx="136275" cy="188275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7531" extrusionOk="0">
                    <a:moveTo>
                      <a:pt x="4411" y="662"/>
                    </a:moveTo>
                    <a:cubicBezTo>
                      <a:pt x="4600" y="662"/>
                      <a:pt x="4758" y="820"/>
                      <a:pt x="4758" y="1009"/>
                    </a:cubicBezTo>
                    <a:lnTo>
                      <a:pt x="4758" y="1387"/>
                    </a:lnTo>
                    <a:lnTo>
                      <a:pt x="631" y="1387"/>
                    </a:lnTo>
                    <a:lnTo>
                      <a:pt x="631" y="1009"/>
                    </a:lnTo>
                    <a:cubicBezTo>
                      <a:pt x="631" y="820"/>
                      <a:pt x="788" y="662"/>
                      <a:pt x="977" y="662"/>
                    </a:cubicBezTo>
                    <a:close/>
                    <a:moveTo>
                      <a:pt x="4758" y="2049"/>
                    </a:moveTo>
                    <a:lnTo>
                      <a:pt x="4758" y="5483"/>
                    </a:lnTo>
                    <a:lnTo>
                      <a:pt x="631" y="5483"/>
                    </a:lnTo>
                    <a:lnTo>
                      <a:pt x="631" y="2049"/>
                    </a:lnTo>
                    <a:close/>
                    <a:moveTo>
                      <a:pt x="4789" y="6144"/>
                    </a:moveTo>
                    <a:lnTo>
                      <a:pt x="4789" y="6491"/>
                    </a:lnTo>
                    <a:cubicBezTo>
                      <a:pt x="4758" y="6680"/>
                      <a:pt x="4600" y="6837"/>
                      <a:pt x="4443" y="6837"/>
                    </a:cubicBezTo>
                    <a:lnTo>
                      <a:pt x="1009" y="6837"/>
                    </a:lnTo>
                    <a:cubicBezTo>
                      <a:pt x="820" y="6837"/>
                      <a:pt x="662" y="6680"/>
                      <a:pt x="662" y="6491"/>
                    </a:cubicBezTo>
                    <a:lnTo>
                      <a:pt x="662" y="6144"/>
                    </a:lnTo>
                    <a:close/>
                    <a:moveTo>
                      <a:pt x="1009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6491"/>
                    </a:lnTo>
                    <a:cubicBezTo>
                      <a:pt x="0" y="7058"/>
                      <a:pt x="473" y="7531"/>
                      <a:pt x="1009" y="7531"/>
                    </a:cubicBezTo>
                    <a:lnTo>
                      <a:pt x="4443" y="7531"/>
                    </a:lnTo>
                    <a:cubicBezTo>
                      <a:pt x="4978" y="7531"/>
                      <a:pt x="5451" y="7058"/>
                      <a:pt x="5451" y="6491"/>
                    </a:cubicBezTo>
                    <a:lnTo>
                      <a:pt x="5451" y="1009"/>
                    </a:lnTo>
                    <a:cubicBezTo>
                      <a:pt x="5451" y="442"/>
                      <a:pt x="4978" y="1"/>
                      <a:pt x="444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6" name="Google Shape;10022;p82"/>
              <p:cNvSpPr/>
              <p:nvPr/>
            </p:nvSpPr>
            <p:spPr>
              <a:xfrm>
                <a:off x="-35341224" y="2836625"/>
                <a:ext cx="85075" cy="8450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380" extrusionOk="0">
                    <a:moveTo>
                      <a:pt x="3056" y="0"/>
                    </a:moveTo>
                    <a:cubicBezTo>
                      <a:pt x="2836" y="0"/>
                      <a:pt x="2678" y="158"/>
                      <a:pt x="2678" y="347"/>
                    </a:cubicBezTo>
                    <a:lnTo>
                      <a:pt x="2678" y="1008"/>
                    </a:lnTo>
                    <a:cubicBezTo>
                      <a:pt x="2678" y="1575"/>
                      <a:pt x="2206" y="2048"/>
                      <a:pt x="1670" y="2048"/>
                    </a:cubicBezTo>
                    <a:lnTo>
                      <a:pt x="1103" y="2048"/>
                    </a:lnTo>
                    <a:lnTo>
                      <a:pt x="1229" y="1922"/>
                    </a:lnTo>
                    <a:cubicBezTo>
                      <a:pt x="1418" y="1859"/>
                      <a:pt x="1418" y="1638"/>
                      <a:pt x="1261" y="1481"/>
                    </a:cubicBezTo>
                    <a:cubicBezTo>
                      <a:pt x="1213" y="1418"/>
                      <a:pt x="1127" y="1386"/>
                      <a:pt x="1036" y="1386"/>
                    </a:cubicBezTo>
                    <a:cubicBezTo>
                      <a:pt x="946" y="1386"/>
                      <a:pt x="851" y="1418"/>
                      <a:pt x="788" y="1481"/>
                    </a:cubicBezTo>
                    <a:lnTo>
                      <a:pt x="126" y="2142"/>
                    </a:lnTo>
                    <a:cubicBezTo>
                      <a:pt x="0" y="2268"/>
                      <a:pt x="0" y="2521"/>
                      <a:pt x="126" y="2615"/>
                    </a:cubicBezTo>
                    <a:lnTo>
                      <a:pt x="788" y="3308"/>
                    </a:lnTo>
                    <a:cubicBezTo>
                      <a:pt x="851" y="3355"/>
                      <a:pt x="946" y="3379"/>
                      <a:pt x="1036" y="3379"/>
                    </a:cubicBezTo>
                    <a:cubicBezTo>
                      <a:pt x="1127" y="3379"/>
                      <a:pt x="1213" y="3355"/>
                      <a:pt x="1261" y="3308"/>
                    </a:cubicBezTo>
                    <a:cubicBezTo>
                      <a:pt x="1387" y="3182"/>
                      <a:pt x="1387" y="2930"/>
                      <a:pt x="1261" y="2836"/>
                    </a:cubicBezTo>
                    <a:lnTo>
                      <a:pt x="1166" y="2710"/>
                    </a:lnTo>
                    <a:lnTo>
                      <a:pt x="1702" y="2710"/>
                    </a:lnTo>
                    <a:cubicBezTo>
                      <a:pt x="2647" y="2710"/>
                      <a:pt x="3403" y="1953"/>
                      <a:pt x="3403" y="1008"/>
                    </a:cubicBezTo>
                    <a:lnTo>
                      <a:pt x="3403" y="347"/>
                    </a:lnTo>
                    <a:cubicBezTo>
                      <a:pt x="3403" y="158"/>
                      <a:pt x="3245" y="0"/>
                      <a:pt x="30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347" name="Google Shape;10023;p82"/>
              <p:cNvSpPr/>
              <p:nvPr/>
            </p:nvSpPr>
            <p:spPr>
              <a:xfrm>
                <a:off x="-35442048" y="2632625"/>
                <a:ext cx="843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3403" extrusionOk="0">
                    <a:moveTo>
                      <a:pt x="2348" y="0"/>
                    </a:moveTo>
                    <a:cubicBezTo>
                      <a:pt x="2261" y="0"/>
                      <a:pt x="2175" y="32"/>
                      <a:pt x="2112" y="95"/>
                    </a:cubicBezTo>
                    <a:cubicBezTo>
                      <a:pt x="1986" y="189"/>
                      <a:pt x="1986" y="441"/>
                      <a:pt x="2112" y="567"/>
                    </a:cubicBezTo>
                    <a:lnTo>
                      <a:pt x="2238" y="662"/>
                    </a:lnTo>
                    <a:lnTo>
                      <a:pt x="1671" y="662"/>
                    </a:lnTo>
                    <a:cubicBezTo>
                      <a:pt x="725" y="662"/>
                      <a:pt x="1" y="1418"/>
                      <a:pt x="1" y="2363"/>
                    </a:cubicBezTo>
                    <a:lnTo>
                      <a:pt x="1" y="3025"/>
                    </a:lnTo>
                    <a:cubicBezTo>
                      <a:pt x="1" y="3245"/>
                      <a:pt x="158" y="3403"/>
                      <a:pt x="347" y="3403"/>
                    </a:cubicBezTo>
                    <a:cubicBezTo>
                      <a:pt x="536" y="3403"/>
                      <a:pt x="694" y="3245"/>
                      <a:pt x="694" y="3025"/>
                    </a:cubicBezTo>
                    <a:lnTo>
                      <a:pt x="694" y="2363"/>
                    </a:lnTo>
                    <a:cubicBezTo>
                      <a:pt x="694" y="1828"/>
                      <a:pt x="1166" y="1355"/>
                      <a:pt x="1734" y="1355"/>
                    </a:cubicBezTo>
                    <a:lnTo>
                      <a:pt x="2269" y="1355"/>
                    </a:lnTo>
                    <a:lnTo>
                      <a:pt x="2143" y="1450"/>
                    </a:lnTo>
                    <a:cubicBezTo>
                      <a:pt x="1954" y="1544"/>
                      <a:pt x="1954" y="1765"/>
                      <a:pt x="2112" y="1891"/>
                    </a:cubicBezTo>
                    <a:cubicBezTo>
                      <a:pt x="2175" y="1954"/>
                      <a:pt x="2261" y="1985"/>
                      <a:pt x="2348" y="1985"/>
                    </a:cubicBezTo>
                    <a:cubicBezTo>
                      <a:pt x="2435" y="1985"/>
                      <a:pt x="2521" y="1954"/>
                      <a:pt x="2584" y="1891"/>
                    </a:cubicBezTo>
                    <a:lnTo>
                      <a:pt x="3246" y="1229"/>
                    </a:lnTo>
                    <a:cubicBezTo>
                      <a:pt x="3372" y="1103"/>
                      <a:pt x="3372" y="883"/>
                      <a:pt x="3246" y="756"/>
                    </a:cubicBezTo>
                    <a:lnTo>
                      <a:pt x="2584" y="95"/>
                    </a:lnTo>
                    <a:cubicBezTo>
                      <a:pt x="2521" y="32"/>
                      <a:pt x="2435" y="0"/>
                      <a:pt x="23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360" name="직사각형 359"/>
          <p:cNvSpPr/>
          <p:nvPr/>
        </p:nvSpPr>
        <p:spPr>
          <a:xfrm>
            <a:off x="5336227" y="2211705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1" name="Google Shape;151;p36"/>
          <p:cNvSpPr txBox="1">
            <a:spLocks noGrp="1"/>
          </p:cNvSpPr>
          <p:nvPr/>
        </p:nvSpPr>
        <p:spPr>
          <a:xfrm>
            <a:off x="5553663" y="2355723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JSON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변환 모듈</a:t>
            </a:r>
          </a:p>
        </p:txBody>
      </p:sp>
      <p:grpSp>
        <p:nvGrpSpPr>
          <p:cNvPr id="379" name="그룹 378"/>
          <p:cNvGrpSpPr/>
          <p:nvPr/>
        </p:nvGrpSpPr>
        <p:grpSpPr>
          <a:xfrm>
            <a:off x="5076063" y="2211705"/>
            <a:ext cx="520327" cy="520327"/>
            <a:chOff x="5148072" y="2211705"/>
            <a:chExt cx="520327" cy="520327"/>
          </a:xfrm>
        </p:grpSpPr>
        <p:sp>
          <p:nvSpPr>
            <p:cNvPr id="364" name="타원 363"/>
            <p:cNvSpPr/>
            <p:nvPr/>
          </p:nvSpPr>
          <p:spPr>
            <a:xfrm>
              <a:off x="5148072" y="2211705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5" name="Google Shape;10401;p83"/>
            <p:cNvSpPr/>
            <p:nvPr/>
          </p:nvSpPr>
          <p:spPr>
            <a:xfrm>
              <a:off x="5396955" y="2368310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371" name="Google Shape;151;p36"/>
          <p:cNvSpPr txBox="1">
            <a:spLocks noGrp="1"/>
          </p:cNvSpPr>
          <p:nvPr/>
        </p:nvSpPr>
        <p:spPr>
          <a:xfrm>
            <a:off x="5148072" y="2313488"/>
            <a:ext cx="405982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200" b="1" i="0" u="none" strike="noStrike" kern="0" cap="none" spc="0" normalizeH="0" baseline="0">
                <a:solidFill>
                  <a:srgbClr val="096498"/>
                </a:solidFill>
                <a:latin typeface="한컴 고딕"/>
                <a:ea typeface="한컴 고딕"/>
              </a:rPr>
              <a:t>{}</a:t>
            </a:r>
          </a:p>
        </p:txBody>
      </p:sp>
      <p:sp>
        <p:nvSpPr>
          <p:cNvPr id="403" name="Google Shape;151;p36"/>
          <p:cNvSpPr txBox="1">
            <a:spLocks noGrp="1"/>
          </p:cNvSpPr>
          <p:nvPr/>
        </p:nvSpPr>
        <p:spPr>
          <a:xfrm>
            <a:off x="3410754" y="1491615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grpSp>
        <p:nvGrpSpPr>
          <p:cNvPr id="406" name="그룹 405"/>
          <p:cNvGrpSpPr/>
          <p:nvPr/>
        </p:nvGrpSpPr>
        <p:grpSpPr>
          <a:xfrm>
            <a:off x="314229" y="771525"/>
            <a:ext cx="153258" cy="155883"/>
            <a:chOff x="1475613" y="2499741"/>
            <a:chExt cx="520327" cy="520327"/>
          </a:xfrm>
        </p:grpSpPr>
        <p:sp>
          <p:nvSpPr>
            <p:cNvPr id="407" name="타원 406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8" name="Google Shape;10401;p83"/>
            <p:cNvSpPr/>
            <p:nvPr/>
          </p:nvSpPr>
          <p:spPr>
            <a:xfrm>
              <a:off x="1724496" y="2656346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ko-KR" altLang="en-US"/>
            </a:p>
          </p:txBody>
        </p:sp>
      </p:grpSp>
      <p:sp>
        <p:nvSpPr>
          <p:cNvPr id="409" name="Google Shape;151;p36"/>
          <p:cNvSpPr txBox="1">
            <a:spLocks noGrp="1"/>
          </p:cNvSpPr>
          <p:nvPr/>
        </p:nvSpPr>
        <p:spPr>
          <a:xfrm>
            <a:off x="539496" y="729290"/>
            <a:ext cx="1403602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인터프리터 기능</a:t>
            </a:r>
          </a:p>
        </p:txBody>
      </p:sp>
      <p:grpSp>
        <p:nvGrpSpPr>
          <p:cNvPr id="410" name="그룹 409"/>
          <p:cNvGrpSpPr/>
          <p:nvPr/>
        </p:nvGrpSpPr>
        <p:grpSpPr>
          <a:xfrm>
            <a:off x="2042445" y="759659"/>
            <a:ext cx="153258" cy="155883"/>
            <a:chOff x="1475613" y="2499741"/>
            <a:chExt cx="520327" cy="520327"/>
          </a:xfrm>
        </p:grpSpPr>
        <p:sp>
          <p:nvSpPr>
            <p:cNvPr id="411" name="타원 410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2" name="Google Shape;10401;p83"/>
            <p:cNvSpPr/>
            <p:nvPr/>
          </p:nvSpPr>
          <p:spPr>
            <a:xfrm>
              <a:off x="1724496" y="2656346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ko-KR" altLang="en-US"/>
            </a:p>
          </p:txBody>
        </p:sp>
      </p:grpSp>
      <p:sp>
        <p:nvSpPr>
          <p:cNvPr id="413" name="Google Shape;151;p36"/>
          <p:cNvSpPr txBox="1">
            <a:spLocks noGrp="1"/>
          </p:cNvSpPr>
          <p:nvPr/>
        </p:nvSpPr>
        <p:spPr>
          <a:xfrm>
            <a:off x="2267712" y="729290"/>
            <a:ext cx="1036632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커멘드 기능</a:t>
            </a:r>
          </a:p>
        </p:txBody>
      </p:sp>
      <p:sp>
        <p:nvSpPr>
          <p:cNvPr id="429" name="직사각형 428"/>
          <p:cNvSpPr/>
          <p:nvPr/>
        </p:nvSpPr>
        <p:spPr>
          <a:xfrm>
            <a:off x="390858" y="2877101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0" name="Google Shape;151;p36"/>
          <p:cNvSpPr txBox="1">
            <a:spLocks noGrp="1"/>
          </p:cNvSpPr>
          <p:nvPr/>
        </p:nvSpPr>
        <p:spPr>
          <a:xfrm>
            <a:off x="608294" y="3021119"/>
            <a:ext cx="1762239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로깅 모듈</a:t>
            </a:r>
          </a:p>
        </p:txBody>
      </p:sp>
      <p:grpSp>
        <p:nvGrpSpPr>
          <p:cNvPr id="431" name="그룹 430"/>
          <p:cNvGrpSpPr/>
          <p:nvPr/>
        </p:nvGrpSpPr>
        <p:grpSpPr>
          <a:xfrm>
            <a:off x="130693" y="2877101"/>
            <a:ext cx="520327" cy="520327"/>
            <a:chOff x="5148072" y="2211705"/>
            <a:chExt cx="520327" cy="520327"/>
          </a:xfrm>
        </p:grpSpPr>
        <p:sp>
          <p:nvSpPr>
            <p:cNvPr id="432" name="타원 431"/>
            <p:cNvSpPr/>
            <p:nvPr/>
          </p:nvSpPr>
          <p:spPr>
            <a:xfrm>
              <a:off x="5148072" y="2211705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3" name="Google Shape;10401;p83"/>
            <p:cNvSpPr/>
            <p:nvPr/>
          </p:nvSpPr>
          <p:spPr>
            <a:xfrm>
              <a:off x="5396955" y="2368310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35" name="Google Shape;9677;p81"/>
          <p:cNvGrpSpPr/>
          <p:nvPr/>
        </p:nvGrpSpPr>
        <p:grpSpPr>
          <a:xfrm>
            <a:off x="231901" y="2966989"/>
            <a:ext cx="317912" cy="312390"/>
            <a:chOff x="-60988624" y="2310475"/>
            <a:chExt cx="316650" cy="311150"/>
          </a:xfrm>
        </p:grpSpPr>
        <p:sp>
          <p:nvSpPr>
            <p:cNvPr id="436" name="Google Shape;9678;p81"/>
            <p:cNvSpPr/>
            <p:nvPr/>
          </p:nvSpPr>
          <p:spPr>
            <a:xfrm>
              <a:off x="-60988624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7" name="Google Shape;9679;p81"/>
            <p:cNvSpPr/>
            <p:nvPr/>
          </p:nvSpPr>
          <p:spPr>
            <a:xfrm>
              <a:off x="-60947676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8" name="Google Shape;9680;p81"/>
            <p:cNvSpPr/>
            <p:nvPr/>
          </p:nvSpPr>
          <p:spPr>
            <a:xfrm>
              <a:off x="-60947676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39" name="Google Shape;9681;p81"/>
            <p:cNvSpPr/>
            <p:nvPr/>
          </p:nvSpPr>
          <p:spPr>
            <a:xfrm>
              <a:off x="-60947676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0" name="Google Shape;9682;p81"/>
            <p:cNvSpPr/>
            <p:nvPr/>
          </p:nvSpPr>
          <p:spPr>
            <a:xfrm>
              <a:off x="-60947676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1" name="Google Shape;9683;p81"/>
            <p:cNvSpPr/>
            <p:nvPr/>
          </p:nvSpPr>
          <p:spPr>
            <a:xfrm>
              <a:off x="-60740524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64" name="Google Shape;9673;p81"/>
          <p:cNvGrpSpPr/>
          <p:nvPr/>
        </p:nvGrpSpPr>
        <p:grpSpPr>
          <a:xfrm>
            <a:off x="2276871" y="3872187"/>
            <a:ext cx="710931" cy="714475"/>
            <a:chOff x="-62882848" y="2664925"/>
            <a:chExt cx="315850" cy="317425"/>
          </a:xfrm>
        </p:grpSpPr>
        <p:sp>
          <p:nvSpPr>
            <p:cNvPr id="465" name="Google Shape;9674;p81"/>
            <p:cNvSpPr/>
            <p:nvPr/>
          </p:nvSpPr>
          <p:spPr>
            <a:xfrm>
              <a:off x="-62882848" y="2664925"/>
              <a:ext cx="315850" cy="317425"/>
            </a:xfrm>
            <a:custGeom>
              <a:avLst/>
              <a:gdLst/>
              <a:ahLst/>
              <a:cxnLst/>
              <a:rect l="l" t="t" r="r" b="b"/>
              <a:pathLst>
                <a:path w="12634" h="12697" extrusionOk="0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6" name="Google Shape;9675;p81"/>
            <p:cNvSpPr/>
            <p:nvPr/>
          </p:nvSpPr>
          <p:spPr>
            <a:xfrm>
              <a:off x="-62756048" y="2702725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67" name="Google Shape;151;p36"/>
          <p:cNvSpPr txBox="1">
            <a:spLocks noGrp="1"/>
          </p:cNvSpPr>
          <p:nvPr/>
        </p:nvSpPr>
        <p:spPr>
          <a:xfrm>
            <a:off x="1728217" y="4760454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메인 프로그램</a:t>
            </a:r>
          </a:p>
        </p:txBody>
      </p:sp>
      <p:grpSp>
        <p:nvGrpSpPr>
          <p:cNvPr id="476" name="그룹 475"/>
          <p:cNvGrpSpPr/>
          <p:nvPr/>
        </p:nvGrpSpPr>
        <p:grpSpPr>
          <a:xfrm>
            <a:off x="130693" y="2211705"/>
            <a:ext cx="520327" cy="520327"/>
            <a:chOff x="1475613" y="2499741"/>
            <a:chExt cx="520327" cy="520327"/>
          </a:xfrm>
        </p:grpSpPr>
        <p:sp>
          <p:nvSpPr>
            <p:cNvPr id="477" name="타원 476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8" name="Google Shape;10401;p83"/>
            <p:cNvSpPr/>
            <p:nvPr/>
          </p:nvSpPr>
          <p:spPr>
            <a:xfrm>
              <a:off x="1724496" y="2656346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79" name="Google Shape;10454;p83"/>
          <p:cNvGrpSpPr/>
          <p:nvPr/>
        </p:nvGrpSpPr>
        <p:grpSpPr>
          <a:xfrm>
            <a:off x="246840" y="2271900"/>
            <a:ext cx="306516" cy="358349"/>
            <a:chOff x="-48237000" y="2342650"/>
            <a:chExt cx="256800" cy="300225"/>
          </a:xfrm>
        </p:grpSpPr>
        <p:sp>
          <p:nvSpPr>
            <p:cNvPr id="480" name="Google Shape;10455;p83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81" name="Google Shape;10456;p83"/>
            <p:cNvSpPr/>
            <p:nvPr/>
          </p:nvSpPr>
          <p:spPr>
            <a:xfrm>
              <a:off x="-48195248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82" name="Google Shape;10457;p83"/>
            <p:cNvSpPr/>
            <p:nvPr/>
          </p:nvSpPr>
          <p:spPr>
            <a:xfrm>
              <a:off x="-48150352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83" name="직사각형 482"/>
          <p:cNvSpPr/>
          <p:nvPr/>
        </p:nvSpPr>
        <p:spPr>
          <a:xfrm>
            <a:off x="2817454" y="2931230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4" name="Google Shape;151;p36"/>
          <p:cNvSpPr txBox="1">
            <a:spLocks noGrp="1"/>
          </p:cNvSpPr>
          <p:nvPr/>
        </p:nvSpPr>
        <p:spPr>
          <a:xfrm>
            <a:off x="3034890" y="3075248"/>
            <a:ext cx="1762239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다중 스레드 모듈</a:t>
            </a:r>
          </a:p>
        </p:txBody>
      </p:sp>
      <p:grpSp>
        <p:nvGrpSpPr>
          <p:cNvPr id="485" name="그룹 484"/>
          <p:cNvGrpSpPr/>
          <p:nvPr/>
        </p:nvGrpSpPr>
        <p:grpSpPr>
          <a:xfrm>
            <a:off x="2557290" y="2931230"/>
            <a:ext cx="520327" cy="520327"/>
            <a:chOff x="5148072" y="2211705"/>
            <a:chExt cx="520327" cy="520327"/>
          </a:xfrm>
        </p:grpSpPr>
        <p:sp>
          <p:nvSpPr>
            <p:cNvPr id="486" name="타원 485"/>
            <p:cNvSpPr/>
            <p:nvPr/>
          </p:nvSpPr>
          <p:spPr>
            <a:xfrm>
              <a:off x="5148072" y="2211705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7" name="Google Shape;10401;p83"/>
            <p:cNvSpPr/>
            <p:nvPr/>
          </p:nvSpPr>
          <p:spPr>
            <a:xfrm>
              <a:off x="5396955" y="2368310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95" name="Google Shape;9345;p80"/>
          <p:cNvSpPr/>
          <p:nvPr/>
        </p:nvSpPr>
        <p:spPr>
          <a:xfrm>
            <a:off x="2632336" y="2989789"/>
            <a:ext cx="372824" cy="374060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96" name="직사각형 495"/>
          <p:cNvSpPr/>
          <p:nvPr/>
        </p:nvSpPr>
        <p:spPr>
          <a:xfrm>
            <a:off x="395477" y="1331332"/>
            <a:ext cx="2205949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7" name="타원 496"/>
          <p:cNvSpPr/>
          <p:nvPr/>
        </p:nvSpPr>
        <p:spPr>
          <a:xfrm>
            <a:off x="135313" y="1331332"/>
            <a:ext cx="520327" cy="5203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8" name="Google Shape;151;p36"/>
          <p:cNvSpPr txBox="1">
            <a:spLocks noGrp="1"/>
          </p:cNvSpPr>
          <p:nvPr/>
        </p:nvSpPr>
        <p:spPr>
          <a:xfrm>
            <a:off x="729192" y="1491615"/>
            <a:ext cx="1679047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핵심 동작 커맨드</a:t>
            </a:r>
          </a:p>
        </p:txBody>
      </p:sp>
      <p:grpSp>
        <p:nvGrpSpPr>
          <p:cNvPr id="499" name="Google Shape;10548;p83"/>
          <p:cNvGrpSpPr/>
          <p:nvPr/>
        </p:nvGrpSpPr>
        <p:grpSpPr>
          <a:xfrm>
            <a:off x="215899" y="1404363"/>
            <a:ext cx="359154" cy="360109"/>
            <a:chOff x="-44528076" y="1982825"/>
            <a:chExt cx="300900" cy="301700"/>
          </a:xfrm>
        </p:grpSpPr>
        <p:sp>
          <p:nvSpPr>
            <p:cNvPr id="500" name="Google Shape;10549;p83"/>
            <p:cNvSpPr/>
            <p:nvPr/>
          </p:nvSpPr>
          <p:spPr>
            <a:xfrm>
              <a:off x="-44528076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1" name="Google Shape;10550;p83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2" name="Google Shape;10551;p83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3" name="Google Shape;10552;p83"/>
            <p:cNvSpPr/>
            <p:nvPr/>
          </p:nvSpPr>
          <p:spPr>
            <a:xfrm>
              <a:off x="-44314624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4" name="Google Shape;10553;p83"/>
            <p:cNvSpPr/>
            <p:nvPr/>
          </p:nvSpPr>
          <p:spPr>
            <a:xfrm>
              <a:off x="-44314624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5" name="Google Shape;10554;p83"/>
            <p:cNvSpPr/>
            <p:nvPr/>
          </p:nvSpPr>
          <p:spPr>
            <a:xfrm>
              <a:off x="-44447724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6" name="Google Shape;10555;p83"/>
            <p:cNvSpPr/>
            <p:nvPr/>
          </p:nvSpPr>
          <p:spPr>
            <a:xfrm>
              <a:off x="-44403624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507" name="Google Shape;151;p36"/>
          <p:cNvSpPr txBox="1">
            <a:spLocks noGrp="1"/>
          </p:cNvSpPr>
          <p:nvPr/>
        </p:nvSpPr>
        <p:spPr>
          <a:xfrm>
            <a:off x="2987802" y="223572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전체 시스템 구조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151;p36"/>
          <p:cNvSpPr txBox="1">
            <a:spLocks noGrp="1"/>
          </p:cNvSpPr>
          <p:nvPr/>
        </p:nvSpPr>
        <p:spPr>
          <a:xfrm>
            <a:off x="395477" y="1051672"/>
            <a:ext cx="4032504" cy="2959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800" b="1" i="0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450" name="Google Shape;151;p36"/>
          <p:cNvSpPr txBox="1">
            <a:spLocks noGrp="1"/>
          </p:cNvSpPr>
          <p:nvPr/>
        </p:nvSpPr>
        <p:spPr>
          <a:xfrm>
            <a:off x="467487" y="1347597"/>
            <a:ext cx="8929116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프리셋을 통해서 인공지능과 관련된 모든 작업을 손쉽게 처리할 수 있음</a:t>
            </a:r>
          </a:p>
        </p:txBody>
      </p:sp>
      <p:cxnSp>
        <p:nvCxnSpPr>
          <p:cNvPr id="451" name="연결선: 꺾임 450"/>
          <p:cNvCxnSpPr/>
          <p:nvPr/>
        </p:nvCxnSpPr>
        <p:spPr>
          <a:xfrm rot="16200000" flipH="1">
            <a:off x="4306030" y="-2806859"/>
            <a:ext cx="504062" cy="8380922"/>
          </a:xfrm>
          <a:prstGeom prst="bentConnector2">
            <a:avLst/>
          </a:prstGeom>
          <a:ln w="381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2" name="직사각형 451"/>
          <p:cNvSpPr/>
          <p:nvPr/>
        </p:nvSpPr>
        <p:spPr>
          <a:xfrm>
            <a:off x="360044" y="1674101"/>
            <a:ext cx="8388477" cy="3345955"/>
          </a:xfrm>
          <a:prstGeom prst="rect">
            <a:avLst/>
          </a:prstGeom>
          <a:solidFill>
            <a:srgbClr val="303030">
              <a:alpha val="30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3" name="Google Shape;151;p36"/>
          <p:cNvSpPr txBox="1">
            <a:spLocks noGrp="1"/>
          </p:cNvSpPr>
          <p:nvPr/>
        </p:nvSpPr>
        <p:spPr>
          <a:xfrm>
            <a:off x="477643" y="1809426"/>
            <a:ext cx="8126861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0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주요 학습 흐름</a:t>
            </a:r>
          </a:p>
        </p:txBody>
      </p:sp>
      <p:sp>
        <p:nvSpPr>
          <p:cNvPr id="459" name="직사각형 458"/>
          <p:cNvSpPr/>
          <p:nvPr/>
        </p:nvSpPr>
        <p:spPr>
          <a:xfrm>
            <a:off x="362979" y="633128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0" name="Google Shape;151;p36"/>
          <p:cNvSpPr txBox="1">
            <a:spLocks noGrp="1"/>
          </p:cNvSpPr>
          <p:nvPr/>
        </p:nvSpPr>
        <p:spPr>
          <a:xfrm>
            <a:off x="579007" y="777146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인공지능 코어 모듈</a:t>
            </a:r>
          </a:p>
        </p:txBody>
      </p:sp>
      <p:grpSp>
        <p:nvGrpSpPr>
          <p:cNvPr id="461" name="그룹 460"/>
          <p:cNvGrpSpPr/>
          <p:nvPr/>
        </p:nvGrpSpPr>
        <p:grpSpPr>
          <a:xfrm>
            <a:off x="98195" y="633128"/>
            <a:ext cx="520327" cy="520327"/>
            <a:chOff x="1475613" y="2499741"/>
            <a:chExt cx="520327" cy="520327"/>
          </a:xfrm>
        </p:grpSpPr>
        <p:sp>
          <p:nvSpPr>
            <p:cNvPr id="462" name="타원 461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3" name="Google Shape;10401;p83"/>
            <p:cNvSpPr/>
            <p:nvPr/>
          </p:nvSpPr>
          <p:spPr>
            <a:xfrm>
              <a:off x="1724496" y="2656346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64" name="Google Shape;10454;p83"/>
          <p:cNvGrpSpPr/>
          <p:nvPr/>
        </p:nvGrpSpPr>
        <p:grpSpPr>
          <a:xfrm>
            <a:off x="214342" y="693323"/>
            <a:ext cx="306516" cy="358349"/>
            <a:chOff x="-48237000" y="2342650"/>
            <a:chExt cx="256800" cy="300225"/>
          </a:xfrm>
        </p:grpSpPr>
        <p:sp>
          <p:nvSpPr>
            <p:cNvPr id="465" name="Google Shape;10455;p83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6" name="Google Shape;10456;p83"/>
            <p:cNvSpPr/>
            <p:nvPr/>
          </p:nvSpPr>
          <p:spPr>
            <a:xfrm>
              <a:off x="-48195248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7" name="Google Shape;10457;p83"/>
            <p:cNvSpPr/>
            <p:nvPr/>
          </p:nvSpPr>
          <p:spPr>
            <a:xfrm>
              <a:off x="-48150352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71" name="Google Shape;151;p36"/>
          <p:cNvSpPr txBox="1">
            <a:spLocks noGrp="1"/>
          </p:cNvSpPr>
          <p:nvPr>
            <p:ph type="title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[2.3]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서버 프로그램</a:t>
            </a:r>
          </a:p>
        </p:txBody>
      </p:sp>
      <p:sp>
        <p:nvSpPr>
          <p:cNvPr id="473" name="Google Shape;151;p36"/>
          <p:cNvSpPr txBox="1">
            <a:spLocks noGrp="1"/>
          </p:cNvSpPr>
          <p:nvPr/>
        </p:nvSpPr>
        <p:spPr>
          <a:xfrm>
            <a:off x="3078412" y="223572"/>
            <a:ext cx="350986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1500" b="1" i="0" u="none" strike="noStrike" kern="0" cap="none" spc="0" normalizeH="0" baseline="0" dirty="0" err="1">
                <a:solidFill>
                  <a:schemeClr val="lt1"/>
                </a:solidFill>
                <a:latin typeface="한컴 고딕"/>
                <a:ea typeface="한컴 고딕"/>
              </a:rPr>
              <a:t>도구모듈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인공지능 코어 모듈</a:t>
            </a:r>
          </a:p>
        </p:txBody>
      </p:sp>
      <p:sp>
        <p:nvSpPr>
          <p:cNvPr id="474" name="Google Shape;151;p36"/>
          <p:cNvSpPr txBox="1">
            <a:spLocks noGrp="1"/>
          </p:cNvSpPr>
          <p:nvPr/>
        </p:nvSpPr>
        <p:spPr>
          <a:xfrm>
            <a:off x="561564" y="2211705"/>
            <a:ext cx="8020871" cy="280835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rgbClr val="98DAE1"/>
                </a:solidFill>
                <a:latin typeface="한컴 고딕"/>
                <a:ea typeface="한컴 고딕"/>
              </a:rPr>
              <a:t>[1] </a:t>
            </a:r>
            <a:r>
              <a:rPr kumimoji="0" lang="ko-KR" altLang="en-US" sz="1800" b="1" i="0" u="none" strike="noStrike" kern="0" cap="none" spc="0" normalizeH="0" baseline="0" dirty="0">
                <a:solidFill>
                  <a:srgbClr val="98DAE1"/>
                </a:solidFill>
                <a:latin typeface="한컴 고딕"/>
                <a:ea typeface="한컴 고딕"/>
              </a:rPr>
              <a:t>학습 신경망 레이어 생성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 dirty="0">
                <a:solidFill>
                  <a:srgbClr val="C9C9C9"/>
                </a:solidFill>
                <a:latin typeface="한컴 고딕"/>
                <a:ea typeface="한컴 고딕"/>
              </a:rPr>
              <a:t>      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*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주요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lt1"/>
                </a:solidFill>
                <a:latin typeface="한컴 고딕"/>
                <a:ea typeface="한컴 고딕"/>
              </a:rPr>
              <a:t>프리셋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: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lt1"/>
                </a:solidFill>
                <a:latin typeface="한컴 고딕"/>
                <a:ea typeface="한컴 고딕"/>
              </a:rPr>
              <a:t>rnnMACD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(RNN-MACD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신경망 생성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),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   				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lt1"/>
                </a:solidFill>
                <a:latin typeface="한컴 고딕"/>
                <a:ea typeface="한컴 고딕"/>
              </a:rPr>
              <a:t>nnDetermineInvest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(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최종 결정을 위한 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NN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신경망 생성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)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en-US" altLang="ko-KR" sz="1800" b="1" i="0" u="none" strike="noStrike" kern="0" cap="none" spc="0" normalizeH="0" baseline="0" dirty="0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rgbClr val="A1DEE5"/>
                </a:solidFill>
                <a:latin typeface="한컴 고딕"/>
                <a:ea typeface="한컴 고딕"/>
              </a:rPr>
              <a:t>[2]</a:t>
            </a:r>
            <a:r>
              <a:rPr kumimoji="0" lang="ko-KR" altLang="en-US" sz="1800" b="1" i="0" u="none" strike="noStrike" kern="0" cap="none" spc="0" normalizeH="0" baseline="0" dirty="0">
                <a:solidFill>
                  <a:srgbClr val="A1DEE5"/>
                </a:solidFill>
                <a:latin typeface="한컴 고딕"/>
                <a:ea typeface="한컴 고딕"/>
              </a:rPr>
              <a:t> 학습 데이터 파일을 자동으로 읽고</a:t>
            </a:r>
            <a:r>
              <a:rPr kumimoji="0" lang="en-US" altLang="ko-KR" sz="1800" b="1" i="0" u="none" strike="noStrike" kern="0" cap="none" spc="0" normalizeH="0" baseline="0" dirty="0">
                <a:solidFill>
                  <a:srgbClr val="A1DEE5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800" b="1" i="0" u="none" strike="noStrike" kern="0" cap="none" spc="0" normalizeH="0" baseline="0" dirty="0">
                <a:solidFill>
                  <a:srgbClr val="A1DEE5"/>
                </a:solidFill>
                <a:latin typeface="한컴 고딕"/>
                <a:ea typeface="한컴 고딕"/>
              </a:rPr>
              <a:t> 처리 후</a:t>
            </a:r>
            <a:r>
              <a:rPr kumimoji="0" lang="en-US" altLang="ko-KR" sz="1800" b="1" i="0" u="none" strike="noStrike" kern="0" cap="none" spc="0" normalizeH="0" baseline="0" dirty="0">
                <a:solidFill>
                  <a:srgbClr val="A1DEE5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800" b="1" i="0" u="none" strike="noStrike" kern="0" cap="none" spc="0" normalizeH="0" baseline="0" dirty="0">
                <a:solidFill>
                  <a:srgbClr val="A1DEE5"/>
                </a:solidFill>
                <a:latin typeface="한컴 고딕"/>
                <a:ea typeface="한컴 고딕"/>
              </a:rPr>
              <a:t> 학습시키기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     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*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주요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lt1"/>
                </a:solidFill>
                <a:latin typeface="한컴 고딕"/>
                <a:ea typeface="한컴 고딕"/>
              </a:rPr>
              <a:t>프리셋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: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lt1"/>
                </a:solidFill>
                <a:latin typeface="한컴 고딕"/>
                <a:ea typeface="한컴 고딕"/>
              </a:rPr>
              <a:t>nnDetermineInvest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: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MACD, Stochastic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데이터를 읽고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        둘의  차이를  얻은 뒤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Stochastic 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데이터로 특정 매매결과로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lt1"/>
                </a:solidFill>
                <a:latin typeface="한컴 고딕"/>
                <a:ea typeface="한컴 고딕"/>
              </a:rPr>
              <a:t>회귀되도록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chemeClr val="lt1"/>
                </a:solidFill>
                <a:latin typeface="한컴 고딕"/>
                <a:ea typeface="한컴 고딕"/>
              </a:rPr>
              <a:t>만듬</a:t>
            </a:r>
            <a:endParaRPr kumimoji="0" lang="ko-KR" altLang="en-US" sz="1800" b="1" i="0" u="none" strike="noStrike" kern="0" cap="none" spc="0" normalizeH="0" baseline="0" dirty="0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800" b="1" i="0" u="none" strike="noStrike" kern="0" cap="none" spc="0" normalizeH="0" baseline="0" dirty="0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rgbClr val="98DAE1"/>
                </a:solidFill>
                <a:latin typeface="한컴 고딕"/>
                <a:ea typeface="한컴 고딕"/>
              </a:rPr>
              <a:t>[3]</a:t>
            </a:r>
            <a:r>
              <a:rPr kumimoji="0" lang="ko-KR" altLang="en-US" sz="1800" b="1" i="0" u="none" strike="noStrike" kern="0" cap="none" spc="0" normalizeH="0" baseline="0" dirty="0">
                <a:solidFill>
                  <a:srgbClr val="98DAE1"/>
                </a:solidFill>
                <a:latin typeface="한컴 고딕"/>
                <a:ea typeface="한컴 고딕"/>
              </a:rPr>
              <a:t> 학습 데이터를 평가하고</a:t>
            </a:r>
            <a:r>
              <a:rPr kumimoji="0" lang="en-US" altLang="ko-KR" sz="1800" b="1" i="0" u="none" strike="noStrike" kern="0" cap="none" spc="0" normalizeH="0" baseline="0" dirty="0">
                <a:solidFill>
                  <a:srgbClr val="98DAE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800" b="1" i="0" u="none" strike="noStrike" kern="0" cap="none" spc="0" normalizeH="0" baseline="0" dirty="0">
                <a:solidFill>
                  <a:srgbClr val="98DAE1"/>
                </a:solidFill>
                <a:latin typeface="한컴 고딕"/>
                <a:ea typeface="한컴 고딕"/>
              </a:rPr>
              <a:t> 예측 시킴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 dirty="0">
                <a:solidFill>
                  <a:srgbClr val="C9C9C9"/>
                </a:solidFill>
                <a:latin typeface="한컴 고딕"/>
                <a:ea typeface="한컴 고딕"/>
              </a:rPr>
              <a:t>기타 </a:t>
            </a:r>
            <a:r>
              <a:rPr kumimoji="0" lang="en-US" altLang="ko-KR" sz="1800" b="1" i="0" u="none" strike="noStrike" kern="0" cap="none" spc="0" normalizeH="0" baseline="0" dirty="0">
                <a:solidFill>
                  <a:srgbClr val="C9C9C9"/>
                </a:solidFill>
                <a:latin typeface="한컴 고딕"/>
                <a:ea typeface="한컴 고딕"/>
              </a:rPr>
              <a:t>:</a:t>
            </a:r>
            <a:r>
              <a:rPr kumimoji="0" lang="ko-KR" altLang="en-US" sz="1800" b="1" i="0" u="none" strike="noStrike" kern="0" cap="none" spc="0" normalizeH="0" baseline="0" dirty="0">
                <a:solidFill>
                  <a:srgbClr val="C9C9C9"/>
                </a:solidFill>
                <a:latin typeface="한컴 고딕"/>
                <a:ea typeface="한컴 고딕"/>
              </a:rPr>
              <a:t> 모델 저장 및 불러오기 </a:t>
            </a:r>
            <a:r>
              <a:rPr kumimoji="0" lang="en-US" altLang="ko-KR" sz="1800" b="1" i="0" u="none" strike="noStrike" kern="0" cap="none" spc="0" normalizeH="0" baseline="0" dirty="0">
                <a:solidFill>
                  <a:srgbClr val="C9C9C9"/>
                </a:solidFill>
                <a:latin typeface="한컴 고딕"/>
                <a:ea typeface="한컴 고딕"/>
              </a:rPr>
              <a:t>/</a:t>
            </a:r>
            <a:r>
              <a:rPr kumimoji="0" lang="ko-KR" altLang="en-US" sz="1800" b="1" i="0" u="none" strike="noStrike" kern="0" cap="none" spc="0" normalizeH="0" baseline="0" dirty="0">
                <a:solidFill>
                  <a:srgbClr val="C9C9C9"/>
                </a:solidFill>
                <a:latin typeface="한컴 고딕"/>
                <a:ea typeface="한컴 고딕"/>
              </a:rPr>
              <a:t> 모든 학습과정을 통합시켜서 </a:t>
            </a:r>
            <a:r>
              <a:rPr kumimoji="0" lang="ko-KR" altLang="en-US" sz="1800" b="1" i="0" u="none" strike="noStrike" kern="0" cap="none" spc="0" normalizeH="0" baseline="0" dirty="0" err="1">
                <a:solidFill>
                  <a:srgbClr val="C9C9C9"/>
                </a:solidFill>
                <a:latin typeface="한컴 고딕"/>
                <a:ea typeface="한컴 고딕"/>
              </a:rPr>
              <a:t>자동화시키기</a:t>
            </a:r>
            <a:endParaRPr kumimoji="0" lang="ko-KR" altLang="en-US" sz="1800" b="1" i="0" u="none" strike="noStrike" kern="0" cap="none" spc="0" normalizeH="0" baseline="0" dirty="0">
              <a:solidFill>
                <a:srgbClr val="C9C9C9"/>
              </a:solidFill>
              <a:latin typeface="한컴 고딕"/>
              <a:ea typeface="한컴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직사각형 570"/>
          <p:cNvSpPr/>
          <p:nvPr/>
        </p:nvSpPr>
        <p:spPr>
          <a:xfrm>
            <a:off x="7075112" y="2073052"/>
            <a:ext cx="1358015" cy="1255656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8" name="직사각형 507"/>
          <p:cNvSpPr/>
          <p:nvPr/>
        </p:nvSpPr>
        <p:spPr>
          <a:xfrm>
            <a:off x="7055183" y="715780"/>
            <a:ext cx="1358015" cy="1255656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3" name="Google Shape;151;p36"/>
          <p:cNvSpPr txBox="1">
            <a:spLocks noGrp="1"/>
          </p:cNvSpPr>
          <p:nvPr/>
        </p:nvSpPr>
        <p:spPr>
          <a:xfrm>
            <a:off x="189606" y="555498"/>
            <a:ext cx="8126861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0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AI</a:t>
            </a:r>
            <a:r>
              <a:rPr kumimoji="0" lang="ko-KR" altLang="en-US" sz="20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 서버 프로그램 핵심동작 살펴보기</a:t>
            </a:r>
          </a:p>
        </p:txBody>
      </p:sp>
      <p:sp>
        <p:nvSpPr>
          <p:cNvPr id="459" name="직사각형 458"/>
          <p:cNvSpPr/>
          <p:nvPr/>
        </p:nvSpPr>
        <p:spPr>
          <a:xfrm>
            <a:off x="820760" y="1131570"/>
            <a:ext cx="2205949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0" name="타원 459"/>
          <p:cNvSpPr/>
          <p:nvPr/>
        </p:nvSpPr>
        <p:spPr>
          <a:xfrm>
            <a:off x="560596" y="1131570"/>
            <a:ext cx="520327" cy="5203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1" name="Google Shape;151;p36"/>
          <p:cNvSpPr txBox="1">
            <a:spLocks noGrp="1"/>
          </p:cNvSpPr>
          <p:nvPr/>
        </p:nvSpPr>
        <p:spPr>
          <a:xfrm>
            <a:off x="1154475" y="1275588"/>
            <a:ext cx="1679047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핵심 동작 커맨드</a:t>
            </a:r>
          </a:p>
        </p:txBody>
      </p:sp>
      <p:grpSp>
        <p:nvGrpSpPr>
          <p:cNvPr id="462" name="Google Shape;10548;p83"/>
          <p:cNvGrpSpPr/>
          <p:nvPr/>
        </p:nvGrpSpPr>
        <p:grpSpPr>
          <a:xfrm>
            <a:off x="641182" y="1203579"/>
            <a:ext cx="359154" cy="360109"/>
            <a:chOff x="-44528076" y="1982825"/>
            <a:chExt cx="300900" cy="301700"/>
          </a:xfrm>
        </p:grpSpPr>
        <p:sp>
          <p:nvSpPr>
            <p:cNvPr id="463" name="Google Shape;10549;p83"/>
            <p:cNvSpPr/>
            <p:nvPr/>
          </p:nvSpPr>
          <p:spPr>
            <a:xfrm>
              <a:off x="-44528076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4" name="Google Shape;10550;p83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5" name="Google Shape;10551;p83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6" name="Google Shape;10552;p83"/>
            <p:cNvSpPr/>
            <p:nvPr/>
          </p:nvSpPr>
          <p:spPr>
            <a:xfrm>
              <a:off x="-44314624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7" name="Google Shape;10553;p83"/>
            <p:cNvSpPr/>
            <p:nvPr/>
          </p:nvSpPr>
          <p:spPr>
            <a:xfrm>
              <a:off x="-44314624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8" name="Google Shape;10554;p83"/>
            <p:cNvSpPr/>
            <p:nvPr/>
          </p:nvSpPr>
          <p:spPr>
            <a:xfrm>
              <a:off x="-44447724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9" name="Google Shape;10555;p83"/>
            <p:cNvSpPr/>
            <p:nvPr/>
          </p:nvSpPr>
          <p:spPr>
            <a:xfrm>
              <a:off x="-44403624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501" name="Google Shape;151;p36"/>
          <p:cNvSpPr txBox="1">
            <a:spLocks noGrp="1"/>
          </p:cNvSpPr>
          <p:nvPr/>
        </p:nvSpPr>
        <p:spPr>
          <a:xfrm>
            <a:off x="7029682" y="1651897"/>
            <a:ext cx="1448874" cy="2121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메인 프로그램</a:t>
            </a:r>
          </a:p>
        </p:txBody>
      </p:sp>
      <p:sp>
        <p:nvSpPr>
          <p:cNvPr id="526" name="Google Shape;151;p36"/>
          <p:cNvSpPr txBox="1">
            <a:spLocks noGrp="1"/>
          </p:cNvSpPr>
          <p:nvPr/>
        </p:nvSpPr>
        <p:spPr>
          <a:xfrm>
            <a:off x="1224053" y="1757980"/>
            <a:ext cx="2627847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 dirty="0">
                <a:solidFill>
                  <a:schemeClr val="accent3"/>
                </a:solidFill>
                <a:latin typeface="한컴 고딕"/>
                <a:ea typeface="한컴 고딕"/>
              </a:rPr>
              <a:t>[3]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accent3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 dirty="0">
                <a:solidFill>
                  <a:schemeClr val="accent3"/>
                </a:solidFill>
                <a:latin typeface="한컴 고딕"/>
                <a:ea typeface="한컴 고딕"/>
              </a:rPr>
              <a:t>Stochastic, MACD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accent3"/>
                </a:solidFill>
                <a:latin typeface="한컴 고딕"/>
                <a:ea typeface="한컴 고딕"/>
              </a:rPr>
              <a:t> 관련 </a:t>
            </a:r>
            <a:r>
              <a:rPr kumimoji="0" lang="en-US" altLang="ko-KR" sz="1500" b="1" i="0" u="none" strike="noStrike" kern="0" cap="none" spc="0" normalizeH="0" baseline="0" dirty="0">
                <a:solidFill>
                  <a:schemeClr val="accent3"/>
                </a:solidFill>
                <a:latin typeface="한컴 고딕"/>
                <a:ea typeface="한컴 고딕"/>
              </a:rPr>
              <a:t>4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accent3"/>
                </a:solidFill>
                <a:latin typeface="한컴 고딕"/>
                <a:ea typeface="한컴 고딕"/>
              </a:rPr>
              <a:t>개의 </a:t>
            </a:r>
            <a:r>
              <a:rPr kumimoji="0" lang="en-US" altLang="ko-KR" sz="1500" b="1" i="0" u="none" strike="noStrike" kern="0" cap="none" spc="0" normalizeH="0" baseline="0" dirty="0">
                <a:solidFill>
                  <a:schemeClr val="accent3"/>
                </a:solidFill>
                <a:latin typeface="한컴 고딕"/>
                <a:ea typeface="한컴 고딕"/>
              </a:rPr>
              <a:t>RNN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accent3"/>
                </a:solidFill>
                <a:latin typeface="한컴 고딕"/>
                <a:ea typeface="한컴 고딕"/>
              </a:rPr>
              <a:t> 학습 스레드 생성</a:t>
            </a:r>
          </a:p>
        </p:txBody>
      </p:sp>
      <p:cxnSp>
        <p:nvCxnSpPr>
          <p:cNvPr id="530" name="직선 연결선 529"/>
          <p:cNvCxnSpPr/>
          <p:nvPr/>
        </p:nvCxnSpPr>
        <p:spPr>
          <a:xfrm rot="16200000" flipH="1" flipV="1">
            <a:off x="161271" y="2645101"/>
            <a:ext cx="1986408" cy="0"/>
          </a:xfrm>
          <a:prstGeom prst="line">
            <a:avLst/>
          </a:prstGeom>
          <a:ln w="38100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5" name="타원 534"/>
          <p:cNvSpPr/>
          <p:nvPr/>
        </p:nvSpPr>
        <p:spPr>
          <a:xfrm>
            <a:off x="641182" y="3840442"/>
            <a:ext cx="1107605" cy="110760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36" name="그림 5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0288" y="4128478"/>
            <a:ext cx="879020" cy="504063"/>
          </a:xfrm>
          <a:prstGeom prst="rect">
            <a:avLst/>
          </a:prstGeom>
        </p:spPr>
      </p:pic>
      <p:cxnSp>
        <p:nvCxnSpPr>
          <p:cNvPr id="550" name="직선 화살표 연결선 549"/>
          <p:cNvCxnSpPr/>
          <p:nvPr/>
        </p:nvCxnSpPr>
        <p:spPr>
          <a:xfrm rot="10800000">
            <a:off x="3057740" y="1343611"/>
            <a:ext cx="3971941" cy="0"/>
          </a:xfrm>
          <a:prstGeom prst="straightConnector1">
            <a:avLst/>
          </a:prstGeom>
          <a:ln w="38100">
            <a:solidFill>
              <a:schemeClr val="lt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1" name="Google Shape;151;p36"/>
          <p:cNvSpPr txBox="1">
            <a:spLocks noGrp="1"/>
          </p:cNvSpPr>
          <p:nvPr/>
        </p:nvSpPr>
        <p:spPr>
          <a:xfrm>
            <a:off x="3563874" y="1002439"/>
            <a:ext cx="3065315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[1]</a:t>
            </a:r>
            <a:r>
              <a:rPr kumimoji="0" lang="ko-KR" altLang="en-US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 매매 데이터를 </a:t>
            </a:r>
            <a:r>
              <a:rPr kumimoji="0" lang="en-US" altLang="ko-KR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AI</a:t>
            </a:r>
            <a:r>
              <a:rPr kumimoji="0" lang="ko-KR" altLang="en-US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 서버로 보냄</a:t>
            </a:r>
          </a:p>
        </p:txBody>
      </p:sp>
      <p:sp>
        <p:nvSpPr>
          <p:cNvPr id="553" name="Google Shape;151;p36"/>
          <p:cNvSpPr txBox="1">
            <a:spLocks noGrp="1"/>
          </p:cNvSpPr>
          <p:nvPr>
            <p:ph type="title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[2.3]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서버 프로그램</a:t>
            </a:r>
          </a:p>
        </p:txBody>
      </p:sp>
      <p:sp>
        <p:nvSpPr>
          <p:cNvPr id="554" name="Google Shape;151;p36"/>
          <p:cNvSpPr txBox="1">
            <a:spLocks noGrp="1"/>
          </p:cNvSpPr>
          <p:nvPr/>
        </p:nvSpPr>
        <p:spPr>
          <a:xfrm>
            <a:off x="3104066" y="223572"/>
            <a:ext cx="1179894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커맨드모듈</a:t>
            </a:r>
          </a:p>
        </p:txBody>
      </p:sp>
      <p:grpSp>
        <p:nvGrpSpPr>
          <p:cNvPr id="555" name="Google Shape;9673;p81"/>
          <p:cNvGrpSpPr/>
          <p:nvPr/>
        </p:nvGrpSpPr>
        <p:grpSpPr>
          <a:xfrm>
            <a:off x="7400776" y="859798"/>
            <a:ext cx="706687" cy="710210"/>
            <a:chOff x="-62882848" y="2664925"/>
            <a:chExt cx="315850" cy="317425"/>
          </a:xfrm>
        </p:grpSpPr>
        <p:sp>
          <p:nvSpPr>
            <p:cNvPr id="556" name="Google Shape;9674;p81"/>
            <p:cNvSpPr/>
            <p:nvPr/>
          </p:nvSpPr>
          <p:spPr>
            <a:xfrm>
              <a:off x="-62882848" y="2664925"/>
              <a:ext cx="315850" cy="317425"/>
            </a:xfrm>
            <a:custGeom>
              <a:avLst/>
              <a:gdLst/>
              <a:ahLst/>
              <a:cxnLst/>
              <a:rect l="l" t="t" r="r" b="b"/>
              <a:pathLst>
                <a:path w="12634" h="12697" extrusionOk="0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57" name="Google Shape;9675;p81"/>
            <p:cNvSpPr/>
            <p:nvPr/>
          </p:nvSpPr>
          <p:spPr>
            <a:xfrm>
              <a:off x="-62756048" y="2702725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563" name="Google Shape;10981;p85"/>
          <p:cNvGrpSpPr/>
          <p:nvPr/>
        </p:nvGrpSpPr>
        <p:grpSpPr>
          <a:xfrm>
            <a:off x="7400776" y="2223705"/>
            <a:ext cx="698001" cy="696090"/>
            <a:chOff x="-2571737" y="2403625"/>
            <a:chExt cx="292225" cy="291425"/>
          </a:xfrm>
        </p:grpSpPr>
        <p:sp>
          <p:nvSpPr>
            <p:cNvPr id="564" name="Google Shape;10982;p85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5" name="Google Shape;10983;p85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6" name="Google Shape;10984;p85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7" name="Google Shape;10985;p85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8" name="Google Shape;10986;p85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9" name="Google Shape;10987;p85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0" name="Google Shape;10988;p85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572" name="Google Shape;151;p36"/>
          <p:cNvSpPr txBox="1">
            <a:spLocks noGrp="1"/>
          </p:cNvSpPr>
          <p:nvPr/>
        </p:nvSpPr>
        <p:spPr>
          <a:xfrm>
            <a:off x="7056882" y="3007664"/>
            <a:ext cx="1448874" cy="2121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3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학습 데이터 파일</a:t>
            </a:r>
          </a:p>
        </p:txBody>
      </p:sp>
      <p:cxnSp>
        <p:nvCxnSpPr>
          <p:cNvPr id="573" name="직선 화살표 연결선 572"/>
          <p:cNvCxnSpPr/>
          <p:nvPr/>
        </p:nvCxnSpPr>
        <p:spPr>
          <a:xfrm>
            <a:off x="1162733" y="2369866"/>
            <a:ext cx="2733969" cy="0"/>
          </a:xfrm>
          <a:prstGeom prst="straightConnector1">
            <a:avLst/>
          </a:prstGeom>
          <a:ln w="38100">
            <a:solidFill>
              <a:srgbClr val="800080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연결선: 꺾임 573"/>
          <p:cNvCxnSpPr/>
          <p:nvPr/>
        </p:nvCxnSpPr>
        <p:spPr>
          <a:xfrm>
            <a:off x="3026709" y="1570008"/>
            <a:ext cx="4002972" cy="653696"/>
          </a:xfrm>
          <a:prstGeom prst="bentConnector3">
            <a:avLst>
              <a:gd name="adj1" fmla="val 54607"/>
            </a:avLst>
          </a:prstGeom>
          <a:ln w="38100">
            <a:solidFill>
              <a:schemeClr val="lt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5" name="Google Shape;151;p36"/>
          <p:cNvSpPr txBox="1">
            <a:spLocks noGrp="1"/>
          </p:cNvSpPr>
          <p:nvPr/>
        </p:nvSpPr>
        <p:spPr>
          <a:xfrm>
            <a:off x="5237468" y="1923669"/>
            <a:ext cx="1837643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[2]</a:t>
            </a:r>
            <a:r>
              <a:rPr kumimoji="0" lang="ko-KR" altLang="en-US" sz="1500" b="1" i="0" u="none" strike="noStrike" kern="0" cap="none" spc="0" normalizeH="0" baseline="0">
                <a:solidFill>
                  <a:srgbClr val="C0E9EE"/>
                </a:solidFill>
                <a:latin typeface="한컴 고딕"/>
                <a:ea typeface="한컴 고딕"/>
              </a:rPr>
              <a:t> 매매 데이터 저장</a:t>
            </a:r>
          </a:p>
        </p:txBody>
      </p:sp>
      <p:sp>
        <p:nvSpPr>
          <p:cNvPr id="576" name="Google Shape;151;p36"/>
          <p:cNvSpPr txBox="1">
            <a:spLocks noGrp="1"/>
          </p:cNvSpPr>
          <p:nvPr/>
        </p:nvSpPr>
        <p:spPr>
          <a:xfrm>
            <a:off x="1115568" y="3105588"/>
            <a:ext cx="2627847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accent3"/>
                </a:solidFill>
                <a:latin typeface="한컴 고딕"/>
                <a:ea typeface="한컴 고딕"/>
              </a:rPr>
              <a:t>[4]</a:t>
            </a:r>
            <a:r>
              <a:rPr kumimoji="0" lang="ko-KR" altLang="en-US" sz="1500" b="1" i="0" u="none" strike="noStrike" kern="0" cap="none" spc="0" normalizeH="0" baseline="0">
                <a:solidFill>
                  <a:schemeClr val="accent3"/>
                </a:solidFill>
                <a:latin typeface="한컴 고딕"/>
                <a:ea typeface="한컴 고딕"/>
              </a:rPr>
              <a:t> 매매 최종 결정을 위한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accent3"/>
                </a:solidFill>
                <a:latin typeface="한컴 고딕"/>
                <a:ea typeface="한컴 고딕"/>
              </a:rPr>
              <a:t>NN</a:t>
            </a:r>
            <a:r>
              <a:rPr kumimoji="0" lang="ko-KR" altLang="en-US" sz="1500" b="1" i="0" u="none" strike="noStrike" kern="0" cap="none" spc="0" normalizeH="0" baseline="0">
                <a:solidFill>
                  <a:schemeClr val="accent3"/>
                </a:solidFill>
                <a:latin typeface="한컴 고딕"/>
                <a:ea typeface="한컴 고딕"/>
              </a:rPr>
              <a:t> 학습 스레드 생성</a:t>
            </a:r>
          </a:p>
        </p:txBody>
      </p:sp>
      <p:cxnSp>
        <p:nvCxnSpPr>
          <p:cNvPr id="578" name="직선 화살표 연결선 577"/>
          <p:cNvCxnSpPr/>
          <p:nvPr/>
        </p:nvCxnSpPr>
        <p:spPr>
          <a:xfrm>
            <a:off x="1136439" y="3638305"/>
            <a:ext cx="2787479" cy="0"/>
          </a:xfrm>
          <a:prstGeom prst="straightConnector1">
            <a:avLst/>
          </a:prstGeom>
          <a:ln w="38100">
            <a:solidFill>
              <a:srgbClr val="800080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1" name="타원 590"/>
          <p:cNvSpPr/>
          <p:nvPr/>
        </p:nvSpPr>
        <p:spPr>
          <a:xfrm>
            <a:off x="3890051" y="1757980"/>
            <a:ext cx="1179614" cy="117961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87" name="Google Shape;9535;p80"/>
          <p:cNvGrpSpPr/>
          <p:nvPr/>
        </p:nvGrpSpPr>
        <p:grpSpPr>
          <a:xfrm>
            <a:off x="4311714" y="1967016"/>
            <a:ext cx="355063" cy="351984"/>
            <a:chOff x="-22859750" y="2335900"/>
            <a:chExt cx="296950" cy="294375"/>
          </a:xfrm>
        </p:grpSpPr>
        <p:sp>
          <p:nvSpPr>
            <p:cNvPr id="588" name="Google Shape;9536;p80"/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9" name="Google Shape;9537;p80"/>
            <p:cNvSpPr/>
            <p:nvPr/>
          </p:nvSpPr>
          <p:spPr>
            <a:xfrm>
              <a:off x="-22685676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0" name="Google Shape;9538;p80"/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592" name="Google Shape;151;p36"/>
          <p:cNvSpPr txBox="1">
            <a:spLocks noGrp="1"/>
          </p:cNvSpPr>
          <p:nvPr/>
        </p:nvSpPr>
        <p:spPr>
          <a:xfrm>
            <a:off x="3773503" y="2394869"/>
            <a:ext cx="1448874" cy="2121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000000"/>
                </a:solidFill>
                <a:latin typeface="한컴 고딕"/>
                <a:ea typeface="한컴 고딕"/>
              </a:rPr>
              <a:t>RNN</a:t>
            </a:r>
            <a:r>
              <a:rPr kumimoji="0" lang="ko-KR" altLang="en-US" sz="1500" b="1" i="0" u="none" strike="noStrike" kern="0" cap="none" spc="0" normalizeH="0" baseline="0">
                <a:solidFill>
                  <a:srgbClr val="000000"/>
                </a:solidFill>
                <a:latin typeface="한컴 고딕"/>
                <a:ea typeface="한컴 고딕"/>
              </a:rPr>
              <a:t> 신경망</a:t>
            </a:r>
          </a:p>
        </p:txBody>
      </p:sp>
      <p:cxnSp>
        <p:nvCxnSpPr>
          <p:cNvPr id="599" name="직선 화살표 연결선 598"/>
          <p:cNvCxnSpPr/>
          <p:nvPr/>
        </p:nvCxnSpPr>
        <p:spPr>
          <a:xfrm rot="10800000">
            <a:off x="5052312" y="2394869"/>
            <a:ext cx="2022800" cy="0"/>
          </a:xfrm>
          <a:prstGeom prst="straightConnector1">
            <a:avLst/>
          </a:prstGeom>
          <a:ln w="38100">
            <a:solidFill>
              <a:schemeClr val="l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0" name="Google Shape;151;p36"/>
          <p:cNvSpPr txBox="1">
            <a:spLocks noGrp="1"/>
          </p:cNvSpPr>
          <p:nvPr/>
        </p:nvSpPr>
        <p:spPr>
          <a:xfrm>
            <a:off x="5051701" y="2457507"/>
            <a:ext cx="2040614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A1DEE5"/>
                </a:solidFill>
                <a:latin typeface="한컴 고딕"/>
                <a:ea typeface="한컴 고딕"/>
              </a:rPr>
              <a:t>[5]</a:t>
            </a:r>
            <a:r>
              <a:rPr kumimoji="0" lang="ko-KR" altLang="en-US" sz="1500" b="1" i="0" u="none" strike="noStrike" kern="0" cap="none" spc="0" normalizeH="0" baseline="0">
                <a:solidFill>
                  <a:srgbClr val="A1DEE5"/>
                </a:solidFill>
                <a:latin typeface="한컴 고딕"/>
                <a:ea typeface="한컴 고딕"/>
              </a:rPr>
              <a:t> 학습데이터를 가져오고</a:t>
            </a:r>
            <a:r>
              <a:rPr kumimoji="0" lang="en-US" altLang="ko-KR" sz="1500" b="1" i="0" u="none" strike="noStrike" kern="0" cap="none" spc="0" normalizeH="0" baseline="0">
                <a:solidFill>
                  <a:srgbClr val="A1DEE5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500" b="1" i="0" u="none" strike="noStrike" kern="0" cap="none" spc="0" normalizeH="0" baseline="0">
                <a:solidFill>
                  <a:srgbClr val="A1DEE5"/>
                </a:solidFill>
                <a:latin typeface="한컴 고딕"/>
                <a:ea typeface="한컴 고딕"/>
              </a:rPr>
              <a:t> 다시 예측 데이터를 저장하기</a:t>
            </a:r>
          </a:p>
        </p:txBody>
      </p:sp>
      <p:cxnSp>
        <p:nvCxnSpPr>
          <p:cNvPr id="601" name="직선 화살표 연결선 600"/>
          <p:cNvCxnSpPr/>
          <p:nvPr/>
        </p:nvCxnSpPr>
        <p:spPr>
          <a:xfrm rot="10800000" flipV="1">
            <a:off x="5069665" y="3284851"/>
            <a:ext cx="1992369" cy="409556"/>
          </a:xfrm>
          <a:prstGeom prst="straightConnector1">
            <a:avLst/>
          </a:prstGeom>
          <a:ln w="38100">
            <a:solidFill>
              <a:schemeClr val="l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2" name="Google Shape;151;p36"/>
          <p:cNvSpPr txBox="1">
            <a:spLocks noGrp="1"/>
          </p:cNvSpPr>
          <p:nvPr/>
        </p:nvSpPr>
        <p:spPr>
          <a:xfrm>
            <a:off x="5360162" y="3666608"/>
            <a:ext cx="2040614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A1DEE5"/>
                </a:solidFill>
                <a:latin typeface="한컴 고딕"/>
                <a:ea typeface="한컴 고딕"/>
              </a:rPr>
              <a:t>[6]</a:t>
            </a:r>
            <a:r>
              <a:rPr kumimoji="0" lang="ko-KR" altLang="en-US" sz="1500" b="1" i="0" u="none" strike="noStrike" kern="0" cap="none" spc="0" normalizeH="0" baseline="0">
                <a:solidFill>
                  <a:srgbClr val="A1DEE5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>
                <a:solidFill>
                  <a:srgbClr val="A1DEE5"/>
                </a:solidFill>
                <a:latin typeface="한컴 고딕"/>
                <a:ea typeface="한컴 고딕"/>
              </a:rPr>
              <a:t>RNN</a:t>
            </a:r>
            <a:r>
              <a:rPr kumimoji="0" lang="ko-KR" altLang="en-US" sz="1500" b="1" i="0" u="none" strike="noStrike" kern="0" cap="none" spc="0" normalizeH="0" baseline="0">
                <a:solidFill>
                  <a:srgbClr val="A1DEE5"/>
                </a:solidFill>
                <a:latin typeface="한컴 고딕"/>
                <a:ea typeface="한컴 고딕"/>
              </a:rPr>
              <a:t> 에서 예측된 데이터를 가져오고</a:t>
            </a:r>
            <a:r>
              <a:rPr kumimoji="0" lang="en-US" altLang="ko-KR" sz="1500" b="1" i="0" u="none" strike="noStrike" kern="0" cap="none" spc="0" normalizeH="0" baseline="0">
                <a:solidFill>
                  <a:srgbClr val="A1DEE5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500" b="1" i="0" u="none" strike="noStrike" kern="0" cap="none" spc="0" normalizeH="0" baseline="0">
                <a:solidFill>
                  <a:srgbClr val="A1DEE5"/>
                </a:solidFill>
                <a:latin typeface="한컴 고딕"/>
                <a:ea typeface="한컴 고딕"/>
              </a:rPr>
              <a:t> 전처리후에 다시 결과를 저장시키기</a:t>
            </a:r>
          </a:p>
        </p:txBody>
      </p:sp>
      <p:cxnSp>
        <p:nvCxnSpPr>
          <p:cNvPr id="604" name="연결선: 꺾임 603"/>
          <p:cNvCxnSpPr>
            <a:endCxn id="535" idx="6"/>
          </p:cNvCxnSpPr>
          <p:nvPr/>
        </p:nvCxnSpPr>
        <p:spPr>
          <a:xfrm rot="10800000" flipV="1">
            <a:off x="1748787" y="2814193"/>
            <a:ext cx="2823212" cy="1580051"/>
          </a:xfrm>
          <a:prstGeom prst="bentConnector3">
            <a:avLst>
              <a:gd name="adj1" fmla="val 2382"/>
            </a:avLst>
          </a:prstGeom>
          <a:ln w="38100">
            <a:solidFill>
              <a:schemeClr val="lt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" name="타원 592"/>
          <p:cNvSpPr/>
          <p:nvPr/>
        </p:nvSpPr>
        <p:spPr>
          <a:xfrm>
            <a:off x="3896449" y="3075813"/>
            <a:ext cx="1179614" cy="117961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94" name="Google Shape;9535;p80"/>
          <p:cNvGrpSpPr/>
          <p:nvPr/>
        </p:nvGrpSpPr>
        <p:grpSpPr>
          <a:xfrm>
            <a:off x="4318113" y="3284849"/>
            <a:ext cx="355063" cy="351984"/>
            <a:chOff x="-22859750" y="2335900"/>
            <a:chExt cx="296950" cy="294375"/>
          </a:xfrm>
        </p:grpSpPr>
        <p:sp>
          <p:nvSpPr>
            <p:cNvPr id="595" name="Google Shape;9536;p80"/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6" name="Google Shape;9537;p80"/>
            <p:cNvSpPr/>
            <p:nvPr/>
          </p:nvSpPr>
          <p:spPr>
            <a:xfrm>
              <a:off x="-22685676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7" name="Google Shape;9538;p80"/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598" name="Google Shape;151;p36"/>
          <p:cNvSpPr txBox="1">
            <a:spLocks noGrp="1"/>
          </p:cNvSpPr>
          <p:nvPr/>
        </p:nvSpPr>
        <p:spPr>
          <a:xfrm>
            <a:off x="3779901" y="3712702"/>
            <a:ext cx="1448874" cy="2121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000000"/>
                </a:solidFill>
                <a:latin typeface="한컴 고딕"/>
                <a:ea typeface="한컴 고딕"/>
              </a:rPr>
              <a:t>NN</a:t>
            </a:r>
            <a:r>
              <a:rPr kumimoji="0" lang="ko-KR" altLang="en-US" sz="1500" b="1" i="0" u="none" strike="noStrike" kern="0" cap="none" spc="0" normalizeH="0" baseline="0">
                <a:solidFill>
                  <a:srgbClr val="000000"/>
                </a:solidFill>
                <a:latin typeface="한컴 고딕"/>
                <a:ea typeface="한컴 고딕"/>
              </a:rPr>
              <a:t> 신경망</a:t>
            </a:r>
          </a:p>
        </p:txBody>
      </p:sp>
      <p:sp>
        <p:nvSpPr>
          <p:cNvPr id="605" name="Google Shape;151;p36"/>
          <p:cNvSpPr txBox="1">
            <a:spLocks noGrp="1"/>
          </p:cNvSpPr>
          <p:nvPr/>
        </p:nvSpPr>
        <p:spPr>
          <a:xfrm>
            <a:off x="1944153" y="4503410"/>
            <a:ext cx="2987892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학습할때마다 신경망 평가 결과인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Loss, Acc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값을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MySQL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에 저장</a:t>
            </a:r>
          </a:p>
        </p:txBody>
      </p:sp>
      <p:cxnSp>
        <p:nvCxnSpPr>
          <p:cNvPr id="606" name="연결선: 꺾임 605"/>
          <p:cNvCxnSpPr/>
          <p:nvPr/>
        </p:nvCxnSpPr>
        <p:spPr>
          <a:xfrm rot="5400000" flipH="1" flipV="1">
            <a:off x="7291129" y="2414489"/>
            <a:ext cx="1357272" cy="471167"/>
          </a:xfrm>
          <a:prstGeom prst="bentConnector3">
            <a:avLst>
              <a:gd name="adj1" fmla="val -26801"/>
            </a:avLst>
          </a:prstGeom>
          <a:ln w="38100">
            <a:solidFill>
              <a:schemeClr val="lt1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7" name="Google Shape;151;p36"/>
          <p:cNvSpPr txBox="1">
            <a:spLocks noGrp="1"/>
          </p:cNvSpPr>
          <p:nvPr/>
        </p:nvSpPr>
        <p:spPr>
          <a:xfrm>
            <a:off x="7308342" y="3759590"/>
            <a:ext cx="1340575" cy="33055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A1DEE5"/>
                </a:solidFill>
                <a:latin typeface="한컴 고딕"/>
                <a:ea typeface="한컴 고딕"/>
              </a:rPr>
              <a:t>[7]</a:t>
            </a:r>
            <a:r>
              <a:rPr kumimoji="0" lang="ko-KR" altLang="en-US" sz="1500" b="1" i="0" u="none" strike="noStrike" kern="0" cap="none" spc="0" normalizeH="0" baseline="0">
                <a:solidFill>
                  <a:srgbClr val="A1DEE5"/>
                </a:solidFill>
                <a:latin typeface="한컴 고딕"/>
                <a:ea typeface="한컴 고딕"/>
              </a:rPr>
              <a:t> 최종 예측결과 전달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151;p36"/>
          <p:cNvSpPr txBox="1">
            <a:spLocks noGrp="1"/>
          </p:cNvSpPr>
          <p:nvPr>
            <p:ph type="title" idx="0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[2.3]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서버 프로그램</a:t>
            </a:r>
            <a:endParaRPr lang="ko-KR" altLang="en-US" sz="240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554" name="Google Shape;151;p36"/>
          <p:cNvSpPr txBox="1">
            <a:spLocks noGrp="1"/>
          </p:cNvSpPr>
          <p:nvPr/>
        </p:nvSpPr>
        <p:spPr>
          <a:xfrm>
            <a:off x="3104066" y="223572"/>
            <a:ext cx="196559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커맨드모듈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부연설명</a:t>
            </a: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11" name="Google Shape;151;p36"/>
          <p:cNvSpPr txBox="1">
            <a:spLocks noGrp="1"/>
          </p:cNvSpPr>
          <p:nvPr/>
        </p:nvSpPr>
        <p:spPr>
          <a:xfrm>
            <a:off x="107380" y="1191109"/>
            <a:ext cx="9073198" cy="10926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500" b="1" i="0" u="none" strike="noStrike" kern="0" cap="none" spc="0" normalizeH="0" baseline="0">
                <a:solidFill>
                  <a:srgbClr val="008000"/>
                </a:solidFill>
                <a:latin typeface="한컴 고딕"/>
                <a:ea typeface="한컴 고딕"/>
              </a:rPr>
              <a:t>A.</a:t>
            </a:r>
            <a:r>
              <a:rPr kumimoji="0" lang="ko-KR" altLang="en-US" sz="2500" b="1" i="0" u="none" strike="noStrike" kern="0" cap="none" spc="0" normalizeH="0" baseline="0">
                <a:solidFill>
                  <a:srgbClr val="008000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2500" b="1" i="0" u="none" strike="noStrike" kern="0" cap="none" spc="0" normalizeH="0" baseline="0">
                <a:solidFill>
                  <a:srgbClr val="63c8d3"/>
                </a:solidFill>
                <a:latin typeface="한컴 고딕"/>
                <a:ea typeface="한컴 고딕"/>
              </a:rPr>
              <a:t>RNN</a:t>
            </a:r>
            <a:r>
              <a:rPr kumimoji="0" lang="ko-KR" altLang="en-US" sz="2500" b="1" i="0" u="none" strike="noStrike" kern="0" cap="none" spc="0" normalizeH="0" baseline="0">
                <a:solidFill>
                  <a:srgbClr val="63c8d3"/>
                </a:solidFill>
                <a:latin typeface="한컴 고딕"/>
                <a:ea typeface="한컴 고딕"/>
              </a:rPr>
              <a:t> 신경망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은 예측된 결과를 다시 입력값으로 활용하는 네트워크 라서 순서가 있는 데이터를 더 잘 학습할 수 있 수 있기 때문에 매매 보조지표의 학습용도로 적합하다고 판단</a:t>
            </a:r>
            <a:r>
              <a:rPr kumimoji="0" lang="en-US" altLang="ko-KR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endParaRPr kumimoji="0" lang="en-US" altLang="ko-KR" sz="2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12" name="Google Shape;151;p36"/>
          <p:cNvSpPr txBox="1">
            <a:spLocks noGrp="1"/>
          </p:cNvSpPr>
          <p:nvPr/>
        </p:nvSpPr>
        <p:spPr>
          <a:xfrm>
            <a:off x="107380" y="687039"/>
            <a:ext cx="8785158" cy="6605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600" b="1" i="0" u="none" strike="noStrike" kern="0" cap="none" spc="0" normalizeH="0" baseline="0">
                <a:solidFill>
                  <a:srgbClr val="ff0000"/>
                </a:solidFill>
                <a:latin typeface="한컴 고딕"/>
                <a:ea typeface="한컴 고딕"/>
              </a:rPr>
              <a:t>Q.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신경망에서 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4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개의 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RNN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과 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1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개의 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NN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을 사용한 이유는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?</a:t>
            </a:r>
            <a:endParaRPr kumimoji="0" lang="en-US" altLang="ko-KR" sz="26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3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endParaRPr kumimoji="0" lang="ko-KR" altLang="en-US" sz="23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pic>
        <p:nvPicPr>
          <p:cNvPr id="6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61070" y="2462630"/>
            <a:ext cx="4030610" cy="2565364"/>
          </a:xfrm>
          <a:prstGeom prst="rect">
            <a:avLst/>
          </a:prstGeom>
        </p:spPr>
      </p:pic>
      <p:sp>
        <p:nvSpPr>
          <p:cNvPr id="616" name=""/>
          <p:cNvSpPr/>
          <p:nvPr/>
        </p:nvSpPr>
        <p:spPr>
          <a:xfrm rot="1800000">
            <a:off x="3492638" y="3191702"/>
            <a:ext cx="2158725" cy="918679"/>
          </a:xfrm>
          <a:prstGeom prst="rect">
            <a:avLst/>
          </a:prstGeom>
          <a:noFill/>
          <a:ln w="38100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617" name="Google Shape;151;p36"/>
          <p:cNvSpPr txBox="1">
            <a:spLocks noGrp="1"/>
          </p:cNvSpPr>
          <p:nvPr/>
        </p:nvSpPr>
        <p:spPr>
          <a:xfrm>
            <a:off x="107380" y="2462630"/>
            <a:ext cx="3253659" cy="4320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500" b="1" i="0" u="none" strike="noStrike" kern="0" cap="none" spc="0" normalizeH="0" baseline="0">
                <a:solidFill>
                  <a:srgbClr val="ffffff"/>
                </a:solidFill>
                <a:latin typeface="한컴 고딕"/>
                <a:ea typeface="한컴 고딕"/>
              </a:rPr>
              <a:t>*</a:t>
            </a:r>
            <a:r>
              <a:rPr kumimoji="0" lang="ko-KR" altLang="en-US" sz="2500" b="1" i="0" u="none" strike="noStrike" kern="0" cap="none" spc="0" normalizeH="0" baseline="0">
                <a:solidFill>
                  <a:srgbClr val="ffffff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2500" b="1" i="0" u="none" strike="noStrike" kern="0" cap="none" spc="0" normalizeH="0" baseline="0">
                <a:solidFill>
                  <a:srgbClr val="ffffff"/>
                </a:solidFill>
                <a:latin typeface="한컴 고딕"/>
                <a:ea typeface="한컴 고딕"/>
              </a:rPr>
              <a:t>RNN</a:t>
            </a:r>
            <a:r>
              <a:rPr kumimoji="0" lang="ko-KR" altLang="en-US" sz="2500" b="1" i="0" u="none" strike="noStrike" kern="0" cap="none" spc="0" normalizeH="0" baseline="0">
                <a:solidFill>
                  <a:srgbClr val="ffffff"/>
                </a:solidFill>
                <a:latin typeface="한컴 고딕"/>
                <a:ea typeface="한컴 고딕"/>
              </a:rPr>
              <a:t> 네트워크 개념도</a:t>
            </a:r>
            <a:endParaRPr kumimoji="0" lang="ko-KR" altLang="en-US" sz="2500" b="1" i="0" u="none" strike="noStrike" kern="0" cap="none" spc="0" normalizeH="0" baseline="0">
              <a:solidFill>
                <a:srgbClr val="ffffff"/>
              </a:solidFill>
              <a:latin typeface="한컴 고딕"/>
              <a:ea typeface="한컴 고딕"/>
            </a:endParaRPr>
          </a:p>
        </p:txBody>
      </p:sp>
      <p:sp>
        <p:nvSpPr>
          <p:cNvPr id="618" name="Google Shape;151;p36"/>
          <p:cNvSpPr txBox="1">
            <a:spLocks noGrp="1"/>
          </p:cNvSpPr>
          <p:nvPr/>
        </p:nvSpPr>
        <p:spPr>
          <a:xfrm>
            <a:off x="288039" y="4660040"/>
            <a:ext cx="8676571" cy="4320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500" b="1" i="0" u="none" strike="noStrike" kern="0" cap="none" spc="0" normalizeH="0" baseline="0">
                <a:solidFill>
                  <a:srgbClr val="1d6067"/>
                </a:solidFill>
                <a:latin typeface="한컴 고딕"/>
                <a:ea typeface="한컴 고딕"/>
              </a:rPr>
              <a:t>결과값을 다시 입력값으로 넣어서 이전 데이터에 대한 의존성 확보</a:t>
            </a:r>
            <a:endParaRPr kumimoji="0" lang="ko-KR" altLang="en-US" sz="2500" b="1" i="0" u="none" strike="noStrike" kern="0" cap="none" spc="0" normalizeH="0" baseline="0">
              <a:solidFill>
                <a:srgbClr val="1d6067"/>
              </a:solidFill>
              <a:latin typeface="한컴 고딕"/>
              <a:ea typeface="한컴 고딕"/>
            </a:endParaRPr>
          </a:p>
        </p:txBody>
      </p:sp>
      <p:cxnSp>
        <p:nvCxnSpPr>
          <p:cNvPr id="619" name=""/>
          <p:cNvCxnSpPr/>
          <p:nvPr/>
        </p:nvCxnSpPr>
        <p:spPr>
          <a:xfrm rot="5400000" flipH="1" flipV="1">
            <a:off x="3509616" y="4066194"/>
            <a:ext cx="576080" cy="323572"/>
          </a:xfrm>
          <a:prstGeom prst="straightConnector1">
            <a:avLst/>
          </a:prstGeom>
          <a:ln w="38100">
            <a:solidFill>
              <a:srgbClr val="134044"/>
            </a:solidFill>
            <a:headEnd w="med" len="med"/>
            <a:tailEnd type="arrow"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151;p36"/>
          <p:cNvSpPr txBox="1">
            <a:spLocks noGrp="1"/>
          </p:cNvSpPr>
          <p:nvPr>
            <p:ph type="title" idx="0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[2.3]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서버 프로그램</a:t>
            </a:r>
            <a:endParaRPr lang="ko-KR" altLang="en-US" sz="240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554" name="Google Shape;151;p36"/>
          <p:cNvSpPr txBox="1">
            <a:spLocks noGrp="1"/>
          </p:cNvSpPr>
          <p:nvPr/>
        </p:nvSpPr>
        <p:spPr>
          <a:xfrm>
            <a:off x="3104066" y="223572"/>
            <a:ext cx="196559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커맨드모듈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부연설명</a:t>
            </a: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11" name="Google Shape;151;p36"/>
          <p:cNvSpPr txBox="1">
            <a:spLocks noGrp="1"/>
          </p:cNvSpPr>
          <p:nvPr/>
        </p:nvSpPr>
        <p:spPr>
          <a:xfrm>
            <a:off x="107380" y="1191109"/>
            <a:ext cx="9073198" cy="16686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500" b="1" i="0" u="none" strike="noStrike" kern="0" cap="none" spc="0" normalizeH="0" baseline="0">
                <a:solidFill>
                  <a:srgbClr val="008000"/>
                </a:solidFill>
                <a:latin typeface="한컴 고딕"/>
                <a:ea typeface="한컴 고딕"/>
              </a:rPr>
              <a:t>A.</a:t>
            </a:r>
            <a:r>
              <a:rPr kumimoji="0" lang="ko-KR" altLang="en-US" sz="2500" b="1" i="0" u="none" strike="noStrike" kern="0" cap="none" spc="0" normalizeH="0" baseline="0">
                <a:solidFill>
                  <a:srgbClr val="008000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2500" b="1" i="0" u="none" strike="noStrike" kern="0" cap="none" spc="0" normalizeH="0" baseline="0">
                <a:solidFill>
                  <a:schemeClr val="dk1"/>
                </a:solidFill>
                <a:latin typeface="한컴 고딕"/>
                <a:ea typeface="한컴 고딕"/>
              </a:rPr>
              <a:t>총 </a:t>
            </a:r>
            <a:r>
              <a:rPr kumimoji="0" lang="en-US" altLang="ko-KR" sz="2500" b="1" i="0" u="none" strike="noStrike" kern="0" cap="none" spc="0" normalizeH="0" baseline="0">
                <a:solidFill>
                  <a:schemeClr val="dk1"/>
                </a:solidFill>
                <a:latin typeface="한컴 고딕"/>
                <a:ea typeface="한컴 고딕"/>
              </a:rPr>
              <a:t>2</a:t>
            </a:r>
            <a:r>
              <a:rPr kumimoji="0" lang="ko-KR" altLang="en-US" sz="2500" b="1" i="0" u="none" strike="noStrike" kern="0" cap="none" spc="0" normalizeH="0" baseline="0">
                <a:solidFill>
                  <a:schemeClr val="dk1"/>
                </a:solidFill>
                <a:latin typeface="한컴 고딕"/>
                <a:ea typeface="한컴 고딕"/>
              </a:rPr>
              <a:t>개의 보조지표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에서 </a:t>
            </a:r>
            <a:r>
              <a:rPr kumimoji="0" lang="en-US" altLang="ko-KR" sz="2500" b="1" i="0" u="none" strike="noStrike" kern="0" cap="none" spc="0" normalizeH="0" baseline="0">
                <a:solidFill>
                  <a:schemeClr val="dk1"/>
                </a:solidFill>
                <a:latin typeface="한컴 고딕"/>
                <a:ea typeface="한컴 고딕"/>
              </a:rPr>
              <a:t>4</a:t>
            </a:r>
            <a:r>
              <a:rPr kumimoji="0" lang="ko-KR" altLang="en-US" sz="2500" b="1" i="0" u="none" strike="noStrike" kern="0" cap="none" spc="0" normalizeH="0" baseline="0">
                <a:solidFill>
                  <a:schemeClr val="dk1"/>
                </a:solidFill>
                <a:latin typeface="한컴 고딕"/>
                <a:ea typeface="한컴 고딕"/>
              </a:rPr>
              <a:t>개의 지표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들이 존재하며</a:t>
            </a:r>
            <a:r>
              <a:rPr kumimoji="0" lang="en-US" altLang="ko-KR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MACD, %K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만 학습해도</a:t>
            </a:r>
            <a:r>
              <a:rPr kumimoji="0" lang="en-US" altLang="ko-KR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다른 두 지표를 계산할 수 있지만 장기적인 추세를 따로 학습시키면</a:t>
            </a:r>
            <a:r>
              <a:rPr kumimoji="0" lang="en-US" altLang="ko-KR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2500" b="1" i="0" u="none" strike="noStrike" kern="0" cap="none" spc="0" normalizeH="0" baseline="0">
                <a:solidFill>
                  <a:schemeClr val="dk1"/>
                </a:solidFill>
                <a:latin typeface="한컴 고딕"/>
                <a:ea typeface="한컴 고딕"/>
              </a:rPr>
              <a:t>또 다른 특성들을 예측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할 수 있지 않을까 생각해서 </a:t>
            </a:r>
            <a:r>
              <a:rPr kumimoji="0" lang="ko-KR" altLang="en-US" sz="2500" b="1" i="0" u="none" strike="noStrike" kern="0" cap="none" spc="0" normalizeH="0" baseline="0">
                <a:solidFill>
                  <a:schemeClr val="dk1"/>
                </a:solidFill>
                <a:latin typeface="한컴 고딕"/>
                <a:ea typeface="한컴 고딕"/>
              </a:rPr>
              <a:t>개별적으로 학습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하기로 결정</a:t>
            </a:r>
            <a:r>
              <a:rPr kumimoji="0" lang="en-US" altLang="ko-KR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endParaRPr kumimoji="0" lang="en-US" altLang="ko-KR" sz="2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12" name="Google Shape;151;p36"/>
          <p:cNvSpPr txBox="1">
            <a:spLocks noGrp="1"/>
          </p:cNvSpPr>
          <p:nvPr/>
        </p:nvSpPr>
        <p:spPr>
          <a:xfrm>
            <a:off x="107380" y="687039"/>
            <a:ext cx="8785158" cy="6605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600" b="1" i="0" u="none" strike="noStrike" kern="0" cap="none" spc="0" normalizeH="0" baseline="0">
                <a:solidFill>
                  <a:srgbClr val="ff0000"/>
                </a:solidFill>
                <a:latin typeface="한컴 고딕"/>
                <a:ea typeface="한컴 고딕"/>
              </a:rPr>
              <a:t>Q.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신경망에서 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4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개의 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RNN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과 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1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개의 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NN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을 사용한 이유는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?</a:t>
            </a:r>
            <a:endParaRPr kumimoji="0" lang="en-US" altLang="ko-KR" sz="26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3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endParaRPr kumimoji="0" lang="ko-KR" altLang="en-US" sz="23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16" name="Google Shape;151;p36"/>
          <p:cNvSpPr txBox="1">
            <a:spLocks noGrp="1"/>
          </p:cNvSpPr>
          <p:nvPr/>
        </p:nvSpPr>
        <p:spPr>
          <a:xfrm>
            <a:off x="1763610" y="3147830"/>
            <a:ext cx="1296180" cy="5040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33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</a:t>
            </a:r>
            <a:endParaRPr kumimoji="0" lang="en-US" altLang="ko-KR" sz="33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17" name="Google Shape;151;p36"/>
          <p:cNvSpPr txBox="1">
            <a:spLocks noGrp="1"/>
          </p:cNvSpPr>
          <p:nvPr/>
        </p:nvSpPr>
        <p:spPr>
          <a:xfrm>
            <a:off x="1043510" y="4286178"/>
            <a:ext cx="2088290" cy="5040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33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Stochastic</a:t>
            </a:r>
            <a:endParaRPr kumimoji="0" lang="en-US" altLang="ko-KR" sz="33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cxnSp>
        <p:nvCxnSpPr>
          <p:cNvPr id="618" name=""/>
          <p:cNvCxnSpPr/>
          <p:nvPr/>
        </p:nvCxnSpPr>
        <p:spPr>
          <a:xfrm flipV="1">
            <a:off x="3104066" y="3003810"/>
            <a:ext cx="982799" cy="360050"/>
          </a:xfrm>
          <a:prstGeom prst="straightConnector1">
            <a:avLst/>
          </a:prstGeom>
          <a:ln w="38100"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9" name=""/>
          <p:cNvCxnSpPr/>
          <p:nvPr/>
        </p:nvCxnSpPr>
        <p:spPr>
          <a:xfrm>
            <a:off x="3104066" y="3363860"/>
            <a:ext cx="982799" cy="315665"/>
          </a:xfrm>
          <a:prstGeom prst="straightConnector1">
            <a:avLst/>
          </a:prstGeom>
          <a:ln w="38100"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"/>
          <p:cNvCxnSpPr/>
          <p:nvPr/>
        </p:nvCxnSpPr>
        <p:spPr>
          <a:xfrm flipV="1">
            <a:off x="3104066" y="4200355"/>
            <a:ext cx="982799" cy="360050"/>
          </a:xfrm>
          <a:prstGeom prst="straightConnector1">
            <a:avLst/>
          </a:prstGeom>
          <a:ln w="38100"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"/>
          <p:cNvCxnSpPr/>
          <p:nvPr/>
        </p:nvCxnSpPr>
        <p:spPr>
          <a:xfrm>
            <a:off x="3104066" y="4560405"/>
            <a:ext cx="982799" cy="315665"/>
          </a:xfrm>
          <a:prstGeom prst="straightConnector1">
            <a:avLst/>
          </a:prstGeom>
          <a:ln w="38100"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2" name="Google Shape;151;p36"/>
          <p:cNvSpPr txBox="1">
            <a:spLocks noGrp="1"/>
          </p:cNvSpPr>
          <p:nvPr/>
        </p:nvSpPr>
        <p:spPr>
          <a:xfrm>
            <a:off x="4211950" y="2751775"/>
            <a:ext cx="1296180" cy="3960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</a:t>
            </a:r>
            <a:endParaRPr kumimoji="0" lang="en-US" altLang="ko-KR" sz="27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23" name="Google Shape;151;p36"/>
          <p:cNvSpPr txBox="1">
            <a:spLocks noGrp="1"/>
          </p:cNvSpPr>
          <p:nvPr/>
        </p:nvSpPr>
        <p:spPr>
          <a:xfrm>
            <a:off x="4211950" y="3481497"/>
            <a:ext cx="4032560" cy="3960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Signal : MACD</a:t>
            </a:r>
            <a:r>
              <a:rPr kumimoji="0" lang="ko-KR" altLang="en-US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의 장기추세</a:t>
            </a:r>
            <a:endParaRPr kumimoji="0" lang="ko-KR" altLang="en-US" sz="27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24" name="Google Shape;151;p36"/>
          <p:cNvSpPr txBox="1">
            <a:spLocks noGrp="1"/>
          </p:cNvSpPr>
          <p:nvPr/>
        </p:nvSpPr>
        <p:spPr>
          <a:xfrm>
            <a:off x="4211950" y="3998138"/>
            <a:ext cx="1296180" cy="3960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%K</a:t>
            </a:r>
            <a:endParaRPr kumimoji="0" lang="en-US" altLang="ko-KR" sz="27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25" name="Google Shape;151;p36"/>
          <p:cNvSpPr txBox="1">
            <a:spLocks noGrp="1"/>
          </p:cNvSpPr>
          <p:nvPr/>
        </p:nvSpPr>
        <p:spPr>
          <a:xfrm>
            <a:off x="4211950" y="4624035"/>
            <a:ext cx="3888540" cy="3960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%D : %K</a:t>
            </a:r>
            <a:r>
              <a:rPr kumimoji="0" lang="ko-KR" altLang="en-US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의 장기추세</a:t>
            </a:r>
            <a:endParaRPr kumimoji="0" lang="ko-KR" altLang="en-US" sz="27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3" name=""/>
          <p:cNvCxnSpPr>
            <a:stCxn id="626" idx="3"/>
            <a:endCxn id="634" idx="1"/>
          </p:cNvCxnSpPr>
          <p:nvPr/>
        </p:nvCxnSpPr>
        <p:spPr>
          <a:xfrm>
            <a:off x="4565595" y="3867930"/>
            <a:ext cx="2068604" cy="15352"/>
          </a:xfrm>
          <a:prstGeom prst="straightConnector1">
            <a:avLst/>
          </a:prstGeom>
          <a:ln w="38100"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" name="Google Shape;151;p36"/>
          <p:cNvSpPr txBox="1">
            <a:spLocks noGrp="1"/>
          </p:cNvSpPr>
          <p:nvPr>
            <p:ph type="title" idx="0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[2.3]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서버 프로그램</a:t>
            </a:r>
            <a:endParaRPr lang="ko-KR" altLang="en-US" sz="240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554" name="Google Shape;151;p36"/>
          <p:cNvSpPr txBox="1">
            <a:spLocks noGrp="1"/>
          </p:cNvSpPr>
          <p:nvPr/>
        </p:nvSpPr>
        <p:spPr>
          <a:xfrm>
            <a:off x="3104066" y="223572"/>
            <a:ext cx="196559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커맨드모듈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부연설명</a:t>
            </a: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11" name="Google Shape;151;p36"/>
          <p:cNvSpPr txBox="1">
            <a:spLocks noGrp="1"/>
          </p:cNvSpPr>
          <p:nvPr/>
        </p:nvSpPr>
        <p:spPr>
          <a:xfrm>
            <a:off x="107380" y="1191109"/>
            <a:ext cx="9073198" cy="16686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500" b="1" i="0" u="none" strike="noStrike" kern="0" cap="none" spc="0" normalizeH="0" baseline="0">
                <a:solidFill>
                  <a:srgbClr val="008000"/>
                </a:solidFill>
                <a:latin typeface="한컴 고딕"/>
                <a:ea typeface="한컴 고딕"/>
              </a:rPr>
              <a:t>A.</a:t>
            </a:r>
            <a:r>
              <a:rPr kumimoji="0" lang="ko-KR" altLang="en-US" sz="2500" b="1" i="0" u="none" strike="noStrike" kern="0" cap="none" spc="0" normalizeH="0" baseline="0">
                <a:solidFill>
                  <a:srgbClr val="008000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2500" b="1" i="0" u="none" strike="noStrike" kern="0" cap="none" spc="0" normalizeH="0" baseline="0">
                <a:solidFill>
                  <a:schemeClr val="dk1"/>
                </a:solidFill>
                <a:latin typeface="한컴 고딕"/>
                <a:ea typeface="한컴 고딕"/>
              </a:rPr>
              <a:t>마지막 하나의 </a:t>
            </a:r>
            <a:r>
              <a:rPr kumimoji="0" lang="en-US" altLang="ko-KR" sz="2500" b="1" i="0" u="none" strike="noStrike" kern="0" cap="none" spc="0" normalizeH="0" baseline="0">
                <a:solidFill>
                  <a:schemeClr val="dk1"/>
                </a:solidFill>
                <a:latin typeface="한컴 고딕"/>
                <a:ea typeface="한컴 고딕"/>
              </a:rPr>
              <a:t>NN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은 예측된 지표값을 통해서 매매 신호를 사람이 직접 개입하기보다는 이것또한 인공지능으로 판단시키는게 좋다고 생각해서 지표를 통해서 최종적으로 매매 신호를 예측하도록 </a:t>
            </a:r>
            <a:r>
              <a:rPr kumimoji="0" lang="en-US" altLang="ko-KR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NN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을</a:t>
            </a:r>
            <a:r>
              <a:rPr kumimoji="0" lang="en-US" altLang="ko-KR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2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추가시킴</a:t>
            </a:r>
            <a:endParaRPr kumimoji="0" lang="ko-KR" altLang="en-US" sz="2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12" name="Google Shape;151;p36"/>
          <p:cNvSpPr txBox="1">
            <a:spLocks noGrp="1"/>
          </p:cNvSpPr>
          <p:nvPr/>
        </p:nvSpPr>
        <p:spPr>
          <a:xfrm>
            <a:off x="107380" y="687039"/>
            <a:ext cx="8785158" cy="5040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600" b="1" i="0" u="none" strike="noStrike" kern="0" cap="none" spc="0" normalizeH="0" baseline="0">
                <a:solidFill>
                  <a:srgbClr val="ff0000"/>
                </a:solidFill>
                <a:latin typeface="한컴 고딕"/>
                <a:ea typeface="한컴 고딕"/>
              </a:rPr>
              <a:t>Q.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신경망에서 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4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개의 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RNN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과 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1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개의 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NN</a:t>
            </a:r>
            <a:r>
              <a:rPr kumimoji="0" lang="ko-KR" altLang="en-US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을 사용한 이유는</a:t>
            </a:r>
            <a:r>
              <a:rPr kumimoji="0" lang="en-US" altLang="ko-KR" sz="26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?</a:t>
            </a:r>
            <a:endParaRPr kumimoji="0" lang="en-US" altLang="ko-KR" sz="26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3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endParaRPr kumimoji="0" lang="ko-KR" altLang="en-US" sz="23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22" name="Google Shape;151;p36"/>
          <p:cNvSpPr txBox="1">
            <a:spLocks noGrp="1"/>
          </p:cNvSpPr>
          <p:nvPr/>
        </p:nvSpPr>
        <p:spPr>
          <a:xfrm>
            <a:off x="1901224" y="3039815"/>
            <a:ext cx="1296180" cy="3960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</a:t>
            </a:r>
            <a:endParaRPr kumimoji="0" lang="en-US" altLang="ko-KR" sz="27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23" name="Google Shape;151;p36"/>
          <p:cNvSpPr txBox="1">
            <a:spLocks noGrp="1"/>
          </p:cNvSpPr>
          <p:nvPr/>
        </p:nvSpPr>
        <p:spPr>
          <a:xfrm>
            <a:off x="533034" y="3435870"/>
            <a:ext cx="4032560" cy="3960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Signal : MACD</a:t>
            </a:r>
            <a:r>
              <a:rPr kumimoji="0" lang="ko-KR" altLang="en-US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의 장기추세</a:t>
            </a:r>
            <a:endParaRPr kumimoji="0" lang="ko-KR" altLang="en-US" sz="27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24" name="Google Shape;151;p36"/>
          <p:cNvSpPr txBox="1">
            <a:spLocks noGrp="1"/>
          </p:cNvSpPr>
          <p:nvPr/>
        </p:nvSpPr>
        <p:spPr>
          <a:xfrm>
            <a:off x="2051650" y="3831925"/>
            <a:ext cx="1296180" cy="3960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%K</a:t>
            </a:r>
            <a:endParaRPr kumimoji="0" lang="en-US" altLang="ko-KR" sz="27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25" name="Google Shape;151;p36"/>
          <p:cNvSpPr txBox="1">
            <a:spLocks noGrp="1"/>
          </p:cNvSpPr>
          <p:nvPr/>
        </p:nvSpPr>
        <p:spPr>
          <a:xfrm>
            <a:off x="899490" y="4227980"/>
            <a:ext cx="3888540" cy="3960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%D : %K</a:t>
            </a:r>
            <a:r>
              <a:rPr kumimoji="0" lang="ko-KR" altLang="en-US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의 장기추세</a:t>
            </a:r>
            <a:endParaRPr kumimoji="0" lang="ko-KR" altLang="en-US" sz="27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626" name=""/>
          <p:cNvSpPr/>
          <p:nvPr/>
        </p:nvSpPr>
        <p:spPr>
          <a:xfrm>
            <a:off x="395420" y="2859790"/>
            <a:ext cx="4170174" cy="201628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627" name="타원 592"/>
          <p:cNvSpPr/>
          <p:nvPr/>
        </p:nvSpPr>
        <p:spPr>
          <a:xfrm>
            <a:off x="5042192" y="3246393"/>
            <a:ext cx="1179614" cy="117961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28" name="Google Shape;9535;p80"/>
          <p:cNvGrpSpPr/>
          <p:nvPr/>
        </p:nvGrpSpPr>
        <p:grpSpPr>
          <a:xfrm rot="0">
            <a:off x="5463856" y="3455429"/>
            <a:ext cx="355063" cy="351984"/>
            <a:chOff x="-22859750" y="2335900"/>
            <a:chExt cx="296950" cy="294375"/>
          </a:xfrm>
        </p:grpSpPr>
        <p:sp>
          <p:nvSpPr>
            <p:cNvPr id="629" name="Google Shape;9536;p80"/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30" name="Google Shape;9537;p80"/>
            <p:cNvSpPr/>
            <p:nvPr/>
          </p:nvSpPr>
          <p:spPr>
            <a:xfrm>
              <a:off x="-22685676" y="2408150"/>
              <a:ext cx="27575" cy="66175"/>
            </a:xfrm>
            <a:custGeom>
              <a:avLst/>
              <a:gd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31" name="Google Shape;9538;p80"/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632" name="Google Shape;151;p36"/>
          <p:cNvSpPr txBox="1">
            <a:spLocks noGrp="1"/>
          </p:cNvSpPr>
          <p:nvPr/>
        </p:nvSpPr>
        <p:spPr>
          <a:xfrm>
            <a:off x="4925644" y="3883282"/>
            <a:ext cx="1448874" cy="2121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000000"/>
                </a:solidFill>
                <a:latin typeface="한컴 고딕"/>
                <a:ea typeface="한컴 고딕"/>
              </a:rPr>
              <a:t>NN</a:t>
            </a:r>
            <a:r>
              <a:rPr kumimoji="0" lang="ko-KR" altLang="en-US" sz="1500" b="1" i="0" u="none" strike="noStrike" kern="0" cap="none" spc="0" normalizeH="0" baseline="0">
                <a:solidFill>
                  <a:srgbClr val="000000"/>
                </a:solidFill>
                <a:latin typeface="한컴 고딕"/>
                <a:ea typeface="한컴 고딕"/>
              </a:rPr>
              <a:t> 신경망</a:t>
            </a:r>
            <a:endParaRPr kumimoji="0" lang="ko-KR" altLang="en-US" sz="1500" b="1" i="0" u="none" strike="noStrike" kern="0" cap="none" spc="0" normalizeH="0" baseline="0">
              <a:solidFill>
                <a:srgbClr val="000000"/>
              </a:solidFill>
              <a:latin typeface="한컴 고딕"/>
              <a:ea typeface="한컴 고딕"/>
            </a:endParaRPr>
          </a:p>
        </p:txBody>
      </p:sp>
      <p:sp>
        <p:nvSpPr>
          <p:cNvPr id="634" name=""/>
          <p:cNvSpPr/>
          <p:nvPr/>
        </p:nvSpPr>
        <p:spPr>
          <a:xfrm>
            <a:off x="6634199" y="2875142"/>
            <a:ext cx="2114318" cy="2016280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635" name="Google Shape;151;p36"/>
          <p:cNvSpPr txBox="1">
            <a:spLocks noGrp="1"/>
          </p:cNvSpPr>
          <p:nvPr/>
        </p:nvSpPr>
        <p:spPr>
          <a:xfrm>
            <a:off x="7092350" y="3235366"/>
            <a:ext cx="1296180" cy="138866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1</a:t>
            </a:r>
            <a:r>
              <a:rPr kumimoji="0" lang="ko-KR" altLang="en-US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:</a:t>
            </a:r>
            <a:r>
              <a:rPr kumimoji="0" lang="ko-KR" altLang="en-US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매수</a:t>
            </a:r>
            <a:br>
              <a:rPr kumimoji="0" lang="ko-KR" altLang="en-US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kumimoji="0" lang="en-US" altLang="ko-KR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0</a:t>
            </a:r>
            <a:r>
              <a:rPr kumimoji="0" lang="ko-KR" altLang="en-US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:</a:t>
            </a:r>
            <a:r>
              <a:rPr kumimoji="0" lang="ko-KR" altLang="en-US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대기</a:t>
            </a:r>
            <a:br>
              <a:rPr kumimoji="0" lang="ko-KR" altLang="en-US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kumimoji="0" lang="en-US" altLang="ko-KR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-1</a:t>
            </a:r>
            <a:r>
              <a:rPr kumimoji="0" lang="ko-KR" altLang="en-US" sz="27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매도</a:t>
            </a:r>
            <a:endParaRPr kumimoji="0" lang="ko-KR" altLang="en-US" sz="27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직사각형 318"/>
          <p:cNvSpPr/>
          <p:nvPr/>
        </p:nvSpPr>
        <p:spPr>
          <a:xfrm>
            <a:off x="0" y="3669779"/>
            <a:ext cx="9144000" cy="1473721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1" name="직사각형 310"/>
          <p:cNvSpPr/>
          <p:nvPr/>
        </p:nvSpPr>
        <p:spPr>
          <a:xfrm>
            <a:off x="0" y="2077459"/>
            <a:ext cx="9144000" cy="1503958"/>
          </a:xfrm>
          <a:prstGeom prst="rect">
            <a:avLst/>
          </a:prstGeom>
          <a:solidFill>
            <a:srgbClr val="5A82F6">
              <a:alpha val="3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0" name="직사각형 309"/>
          <p:cNvSpPr/>
          <p:nvPr/>
        </p:nvSpPr>
        <p:spPr>
          <a:xfrm>
            <a:off x="0" y="627507"/>
            <a:ext cx="9144000" cy="432053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[2.4]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웹 서버 프로그램</a:t>
            </a:r>
          </a:p>
        </p:txBody>
      </p:sp>
      <p:sp>
        <p:nvSpPr>
          <p:cNvPr id="261" name="Google Shape;151;p36"/>
          <p:cNvSpPr txBox="1">
            <a:spLocks noGrp="1"/>
          </p:cNvSpPr>
          <p:nvPr/>
        </p:nvSpPr>
        <p:spPr>
          <a:xfrm>
            <a:off x="251460" y="1491615"/>
            <a:ext cx="1746022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84" name="Google Shape;151;p36"/>
          <p:cNvSpPr txBox="1">
            <a:spLocks noGrp="1"/>
          </p:cNvSpPr>
          <p:nvPr/>
        </p:nvSpPr>
        <p:spPr>
          <a:xfrm>
            <a:off x="395477" y="1051672"/>
            <a:ext cx="4032504" cy="2959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800" b="1" i="0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308" name="직사각형 307"/>
          <p:cNvSpPr/>
          <p:nvPr/>
        </p:nvSpPr>
        <p:spPr>
          <a:xfrm>
            <a:off x="0" y="1131570"/>
            <a:ext cx="9144000" cy="864108"/>
          </a:xfrm>
          <a:prstGeom prst="rect">
            <a:avLst/>
          </a:prstGeom>
          <a:solidFill>
            <a:schemeClr val="dk2">
              <a:alpha val="35000"/>
            </a:scheme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2" name="Google Shape;151;p36"/>
          <p:cNvSpPr txBox="1">
            <a:spLocks noGrp="1"/>
          </p:cNvSpPr>
          <p:nvPr/>
        </p:nvSpPr>
        <p:spPr>
          <a:xfrm>
            <a:off x="7596378" y="735963"/>
            <a:ext cx="1565036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유저 인터페이스</a:t>
            </a:r>
          </a:p>
        </p:txBody>
      </p:sp>
      <p:sp>
        <p:nvSpPr>
          <p:cNvPr id="313" name="Google Shape;151;p36"/>
          <p:cNvSpPr txBox="1">
            <a:spLocks noGrp="1"/>
          </p:cNvSpPr>
          <p:nvPr/>
        </p:nvSpPr>
        <p:spPr>
          <a:xfrm>
            <a:off x="7956423" y="1695182"/>
            <a:ext cx="1187577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커멘드 모듈</a:t>
            </a:r>
          </a:p>
        </p:txBody>
      </p:sp>
      <p:sp>
        <p:nvSpPr>
          <p:cNvPr id="314" name="Google Shape;151;p36"/>
          <p:cNvSpPr txBox="1">
            <a:spLocks noGrp="1"/>
          </p:cNvSpPr>
          <p:nvPr/>
        </p:nvSpPr>
        <p:spPr>
          <a:xfrm>
            <a:off x="8028432" y="3279380"/>
            <a:ext cx="1187577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도구 모듈</a:t>
            </a:r>
          </a:p>
        </p:txBody>
      </p:sp>
      <p:pic>
        <p:nvPicPr>
          <p:cNvPr id="323" name="그림 3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451" y="3867912"/>
            <a:ext cx="1253406" cy="718750"/>
          </a:xfrm>
          <a:prstGeom prst="rect">
            <a:avLst/>
          </a:prstGeom>
        </p:spPr>
      </p:pic>
      <p:sp>
        <p:nvSpPr>
          <p:cNvPr id="324" name="Google Shape;151;p36"/>
          <p:cNvSpPr txBox="1">
            <a:spLocks noGrp="1"/>
          </p:cNvSpPr>
          <p:nvPr/>
        </p:nvSpPr>
        <p:spPr>
          <a:xfrm>
            <a:off x="-36576" y="4760454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MySQL DB</a:t>
            </a:r>
          </a:p>
        </p:txBody>
      </p:sp>
      <p:sp>
        <p:nvSpPr>
          <p:cNvPr id="329" name="Google Shape;151;p36"/>
          <p:cNvSpPr txBox="1">
            <a:spLocks noGrp="1"/>
          </p:cNvSpPr>
          <p:nvPr/>
        </p:nvSpPr>
        <p:spPr>
          <a:xfrm>
            <a:off x="8028431" y="4812143"/>
            <a:ext cx="1187577" cy="2799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연계 모듈</a:t>
            </a:r>
          </a:p>
        </p:txBody>
      </p:sp>
      <p:sp>
        <p:nvSpPr>
          <p:cNvPr id="330" name="직사각형 329"/>
          <p:cNvSpPr/>
          <p:nvPr/>
        </p:nvSpPr>
        <p:spPr>
          <a:xfrm>
            <a:off x="395477" y="2211705"/>
            <a:ext cx="1979675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1" name="Google Shape;151;p36"/>
          <p:cNvSpPr txBox="1">
            <a:spLocks noGrp="1"/>
          </p:cNvSpPr>
          <p:nvPr/>
        </p:nvSpPr>
        <p:spPr>
          <a:xfrm>
            <a:off x="611505" y="2355723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Flask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응답 모듈</a:t>
            </a:r>
          </a:p>
        </p:txBody>
      </p:sp>
      <p:sp>
        <p:nvSpPr>
          <p:cNvPr id="403" name="Google Shape;151;p36"/>
          <p:cNvSpPr txBox="1">
            <a:spLocks noGrp="1"/>
          </p:cNvSpPr>
          <p:nvPr/>
        </p:nvSpPr>
        <p:spPr>
          <a:xfrm>
            <a:off x="3410754" y="1491615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grpSp>
        <p:nvGrpSpPr>
          <p:cNvPr id="410" name="그룹 409"/>
          <p:cNvGrpSpPr/>
          <p:nvPr/>
        </p:nvGrpSpPr>
        <p:grpSpPr>
          <a:xfrm>
            <a:off x="155272" y="766332"/>
            <a:ext cx="153258" cy="155883"/>
            <a:chOff x="1475613" y="2499741"/>
            <a:chExt cx="520327" cy="520327"/>
          </a:xfrm>
        </p:grpSpPr>
        <p:sp>
          <p:nvSpPr>
            <p:cNvPr id="411" name="타원 410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12" name="Google Shape;10401;p83"/>
            <p:cNvSpPr/>
            <p:nvPr/>
          </p:nvSpPr>
          <p:spPr>
            <a:xfrm>
              <a:off x="1724496" y="2656346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ko-KR" altLang="en-US"/>
            </a:p>
          </p:txBody>
        </p:sp>
      </p:grpSp>
      <p:sp>
        <p:nvSpPr>
          <p:cNvPr id="413" name="Google Shape;151;p36"/>
          <p:cNvSpPr txBox="1">
            <a:spLocks noGrp="1"/>
          </p:cNvSpPr>
          <p:nvPr/>
        </p:nvSpPr>
        <p:spPr>
          <a:xfrm>
            <a:off x="380539" y="735963"/>
            <a:ext cx="1036632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커멘드 기능</a:t>
            </a:r>
          </a:p>
        </p:txBody>
      </p:sp>
      <p:grpSp>
        <p:nvGrpSpPr>
          <p:cNvPr id="476" name="그룹 475"/>
          <p:cNvGrpSpPr/>
          <p:nvPr/>
        </p:nvGrpSpPr>
        <p:grpSpPr>
          <a:xfrm>
            <a:off x="130693" y="2211705"/>
            <a:ext cx="520327" cy="520327"/>
            <a:chOff x="1475613" y="2499741"/>
            <a:chExt cx="520327" cy="520327"/>
          </a:xfrm>
        </p:grpSpPr>
        <p:sp>
          <p:nvSpPr>
            <p:cNvPr id="477" name="타원 476"/>
            <p:cNvSpPr/>
            <p:nvPr/>
          </p:nvSpPr>
          <p:spPr>
            <a:xfrm>
              <a:off x="1475613" y="2499741"/>
              <a:ext cx="520327" cy="52032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8" name="Google Shape;10401;p83"/>
            <p:cNvSpPr/>
            <p:nvPr/>
          </p:nvSpPr>
          <p:spPr>
            <a:xfrm>
              <a:off x="1724496" y="2656346"/>
              <a:ext cx="20708" cy="20708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96" name="직사각형 495"/>
          <p:cNvSpPr/>
          <p:nvPr/>
        </p:nvSpPr>
        <p:spPr>
          <a:xfrm>
            <a:off x="395477" y="1331332"/>
            <a:ext cx="2205949" cy="520327"/>
          </a:xfrm>
          <a:prstGeom prst="rect">
            <a:avLst/>
          </a:prstGeom>
          <a:solidFill>
            <a:srgbClr val="A6A6A6">
              <a:alpha val="79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7" name="타원 496"/>
          <p:cNvSpPr/>
          <p:nvPr/>
        </p:nvSpPr>
        <p:spPr>
          <a:xfrm>
            <a:off x="135313" y="1331332"/>
            <a:ext cx="520327" cy="5203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8" name="Google Shape;151;p36"/>
          <p:cNvSpPr txBox="1">
            <a:spLocks noGrp="1"/>
          </p:cNvSpPr>
          <p:nvPr/>
        </p:nvSpPr>
        <p:spPr>
          <a:xfrm>
            <a:off x="729192" y="1491615"/>
            <a:ext cx="1679047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핵심 동작 커맨드</a:t>
            </a:r>
          </a:p>
        </p:txBody>
      </p:sp>
      <p:grpSp>
        <p:nvGrpSpPr>
          <p:cNvPr id="499" name="Google Shape;10548;p83"/>
          <p:cNvGrpSpPr/>
          <p:nvPr/>
        </p:nvGrpSpPr>
        <p:grpSpPr>
          <a:xfrm>
            <a:off x="215899" y="1404363"/>
            <a:ext cx="359154" cy="360109"/>
            <a:chOff x="-44528076" y="1982825"/>
            <a:chExt cx="300900" cy="301700"/>
          </a:xfrm>
        </p:grpSpPr>
        <p:sp>
          <p:nvSpPr>
            <p:cNvPr id="500" name="Google Shape;10549;p83"/>
            <p:cNvSpPr/>
            <p:nvPr/>
          </p:nvSpPr>
          <p:spPr>
            <a:xfrm>
              <a:off x="-44528076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1" name="Google Shape;10550;p83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2" name="Google Shape;10551;p83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3" name="Google Shape;10552;p83"/>
            <p:cNvSpPr/>
            <p:nvPr/>
          </p:nvSpPr>
          <p:spPr>
            <a:xfrm>
              <a:off x="-44314624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4" name="Google Shape;10553;p83"/>
            <p:cNvSpPr/>
            <p:nvPr/>
          </p:nvSpPr>
          <p:spPr>
            <a:xfrm>
              <a:off x="-44314624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5" name="Google Shape;10554;p83"/>
            <p:cNvSpPr/>
            <p:nvPr/>
          </p:nvSpPr>
          <p:spPr>
            <a:xfrm>
              <a:off x="-44447724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6" name="Google Shape;10555;p83"/>
            <p:cNvSpPr/>
            <p:nvPr/>
          </p:nvSpPr>
          <p:spPr>
            <a:xfrm>
              <a:off x="-44403624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507" name="Google Shape;10527;p83"/>
          <p:cNvGrpSpPr/>
          <p:nvPr/>
        </p:nvGrpSpPr>
        <p:grpSpPr>
          <a:xfrm>
            <a:off x="205225" y="2322290"/>
            <a:ext cx="358198" cy="272648"/>
            <a:chOff x="-47527352" y="2747625"/>
            <a:chExt cx="300100" cy="228425"/>
          </a:xfrm>
        </p:grpSpPr>
        <p:sp>
          <p:nvSpPr>
            <p:cNvPr id="508" name="Google Shape;10528;p83"/>
            <p:cNvSpPr/>
            <p:nvPr/>
          </p:nvSpPr>
          <p:spPr>
            <a:xfrm>
              <a:off x="-47475352" y="2782275"/>
              <a:ext cx="124450" cy="124475"/>
            </a:xfrm>
            <a:custGeom>
              <a:avLst/>
              <a:gdLst/>
              <a:ahLst/>
              <a:cxnLst/>
              <a:rect l="l" t="t" r="r" b="b"/>
              <a:pathLst>
                <a:path w="4978" h="4979" extrusionOk="0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9" name="Google Shape;10529;p83"/>
            <p:cNvSpPr/>
            <p:nvPr/>
          </p:nvSpPr>
          <p:spPr>
            <a:xfrm>
              <a:off x="-47333600" y="278227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10" name="Google Shape;10530;p83"/>
            <p:cNvSpPr/>
            <p:nvPr/>
          </p:nvSpPr>
          <p:spPr>
            <a:xfrm>
              <a:off x="-47333600" y="281772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11" name="Google Shape;10531;p83"/>
            <p:cNvSpPr/>
            <p:nvPr/>
          </p:nvSpPr>
          <p:spPr>
            <a:xfrm>
              <a:off x="-47333600" y="2852375"/>
              <a:ext cx="53600" cy="17350"/>
            </a:xfrm>
            <a:custGeom>
              <a:avLst/>
              <a:gdLst/>
              <a:ahLst/>
              <a:cxnLst/>
              <a:rect l="l" t="t" r="r" b="b"/>
              <a:pathLst>
                <a:path w="214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12" name="Google Shape;10532;p83"/>
            <p:cNvSpPr/>
            <p:nvPr/>
          </p:nvSpPr>
          <p:spPr>
            <a:xfrm>
              <a:off x="-47333600" y="2887800"/>
              <a:ext cx="53600" cy="17375"/>
            </a:xfrm>
            <a:custGeom>
              <a:avLst/>
              <a:gdLst/>
              <a:ahLst/>
              <a:cxnLst/>
              <a:rect l="l" t="t" r="r" b="b"/>
              <a:pathLst>
                <a:path w="2144" h="6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13" name="Google Shape;10533;p83"/>
            <p:cNvSpPr/>
            <p:nvPr/>
          </p:nvSpPr>
          <p:spPr>
            <a:xfrm>
              <a:off x="-47527352" y="2747625"/>
              <a:ext cx="300100" cy="228425"/>
            </a:xfrm>
            <a:custGeom>
              <a:avLst/>
              <a:gdLst/>
              <a:ahLst/>
              <a:cxnLst/>
              <a:rect l="l" t="t" r="r" b="b"/>
              <a:pathLst>
                <a:path w="12004" h="9137" extrusionOk="0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514" name="Google Shape;151;p36"/>
          <p:cNvSpPr txBox="1">
            <a:spLocks noGrp="1"/>
          </p:cNvSpPr>
          <p:nvPr/>
        </p:nvSpPr>
        <p:spPr>
          <a:xfrm>
            <a:off x="3006375" y="223572"/>
            <a:ext cx="176364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전체 시스템 구조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07442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400">
                <a:solidFill>
                  <a:schemeClr val="lt1"/>
                </a:solidFill>
                <a:latin typeface="한컴 고딕"/>
                <a:ea typeface="한컴 고딕"/>
              </a:rPr>
              <a:t>[2.4]</a:t>
            </a:r>
            <a:r>
              <a:rPr lang="ko-KR" altLang="en-US" sz="2400">
                <a:solidFill>
                  <a:schemeClr val="lt1"/>
                </a:solidFill>
                <a:latin typeface="한컴 고딕"/>
                <a:ea typeface="한컴 고딕"/>
              </a:rPr>
              <a:t> 웹 서버 프로그램</a:t>
            </a:r>
          </a:p>
        </p:txBody>
      </p:sp>
      <p:sp>
        <p:nvSpPr>
          <p:cNvPr id="514" name="Google Shape;151;p36"/>
          <p:cNvSpPr txBox="1">
            <a:spLocks noGrp="1"/>
          </p:cNvSpPr>
          <p:nvPr/>
        </p:nvSpPr>
        <p:spPr>
          <a:xfrm>
            <a:off x="2930763" y="223572"/>
            <a:ext cx="3297467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&gt;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패널에 표시되는 내용들 살펴보기</a:t>
            </a:r>
          </a:p>
        </p:txBody>
      </p:sp>
      <p:pic>
        <p:nvPicPr>
          <p:cNvPr id="518" name="그림 5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555498"/>
            <a:ext cx="9144000" cy="4522662"/>
          </a:xfrm>
          <a:prstGeom prst="rect">
            <a:avLst/>
          </a:prstGeom>
        </p:spPr>
      </p:pic>
      <p:sp>
        <p:nvSpPr>
          <p:cNvPr id="517" name="직사각형 516"/>
          <p:cNvSpPr/>
          <p:nvPr/>
        </p:nvSpPr>
        <p:spPr>
          <a:xfrm>
            <a:off x="0" y="555498"/>
            <a:ext cx="9144000" cy="4536567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9" name="Google Shape;151;p36"/>
          <p:cNvSpPr txBox="1">
            <a:spLocks noGrp="1"/>
          </p:cNvSpPr>
          <p:nvPr/>
        </p:nvSpPr>
        <p:spPr>
          <a:xfrm>
            <a:off x="467487" y="843534"/>
            <a:ext cx="8929116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[1]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각 신경망의 학습 정도를 평가하기 위한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LOSS / ACC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수치 표시</a:t>
            </a:r>
            <a:b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   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LOSS :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수학적으로 최적화 정도를 평가하는 수치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.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낮을 수록 학습이 잘된것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   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ACC :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학습데이터가 예측데이터에서 얼마나 오차범위 안에 있었는지를 나타내는 수치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.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높을수록 좋음 </a:t>
            </a:r>
          </a:p>
        </p:txBody>
      </p:sp>
      <p:sp>
        <p:nvSpPr>
          <p:cNvPr id="520" name="Google Shape;151;p36"/>
          <p:cNvSpPr txBox="1">
            <a:spLocks noGrp="1"/>
          </p:cNvSpPr>
          <p:nvPr/>
        </p:nvSpPr>
        <p:spPr>
          <a:xfrm>
            <a:off x="467486" y="2385498"/>
            <a:ext cx="8929116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[2]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ACC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종합 평가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: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각 신경망의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ACC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결과를 영역별로 나타냄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[3]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현재 매매 시그널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: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신경망이 도출해낸 매매 결과를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-1,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0,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1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로 표시함</a:t>
            </a: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[4]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원화량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소지 코인량 히스토리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최종 수익률 표시 </a:t>
            </a:r>
          </a:p>
        </p:txBody>
      </p:sp>
      <p:sp>
        <p:nvSpPr>
          <p:cNvPr id="522" name="Google Shape;151;p36"/>
          <p:cNvSpPr txBox="1">
            <a:spLocks noGrp="1"/>
          </p:cNvSpPr>
          <p:nvPr/>
        </p:nvSpPr>
        <p:spPr>
          <a:xfrm>
            <a:off x="467486" y="4257732"/>
            <a:ext cx="8929116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[6]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메인 프로그램과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서버 프로그램의 주요 로그를 실시간으로 받아와서 표시함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151;p36"/>
          <p:cNvSpPr txBox="1">
            <a:spLocks noGrp="1"/>
          </p:cNvSpPr>
          <p:nvPr/>
        </p:nvSpPr>
        <p:spPr>
          <a:xfrm>
            <a:off x="107442" y="149907"/>
            <a:ext cx="7704000" cy="40559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4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[3]</a:t>
            </a:r>
            <a:r>
              <a:rPr kumimoji="0" lang="ko-KR" altLang="en-US" sz="24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시연 영상</a:t>
            </a:r>
          </a:p>
        </p:txBody>
      </p:sp>
      <p:pic>
        <p:nvPicPr>
          <p:cNvPr id="206" name="실행 녹화 편집본_20210617_v1.0.0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666279" y="708846"/>
            <a:ext cx="7811442" cy="41671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80512" fill="hold"/>
                                        <p:tgtEl>
                                          <p:spTgt spid="2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06"/>
                </p:tgtEl>
              </p:cMediaNode>
            </p:video>
          </p:childTnLst>
        </p:cTn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직사각형 217"/>
          <p:cNvSpPr/>
          <p:nvPr/>
        </p:nvSpPr>
        <p:spPr>
          <a:xfrm>
            <a:off x="0" y="625161"/>
            <a:ext cx="9144000" cy="1226489"/>
          </a:xfrm>
          <a:prstGeom prst="rect">
            <a:avLst/>
          </a:prstGeom>
          <a:solidFill>
            <a:srgbClr val="0d0d0d">
              <a:alpha val="47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8" name="Google Shape;151;p36"/>
          <p:cNvSpPr txBox="1">
            <a:spLocks noGrp="1"/>
          </p:cNvSpPr>
          <p:nvPr/>
        </p:nvSpPr>
        <p:spPr>
          <a:xfrm>
            <a:off x="107442" y="149907"/>
            <a:ext cx="7704000" cy="40559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24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[4]</a:t>
            </a:r>
            <a:r>
              <a:rPr kumimoji="0" lang="ko-KR" altLang="en-US" sz="24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한계점 </a:t>
            </a:r>
            <a:r>
              <a:rPr kumimoji="0" lang="en-US" altLang="ko-KR" sz="24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&amp;</a:t>
            </a:r>
            <a:r>
              <a:rPr kumimoji="0" lang="ko-KR" altLang="en-US" sz="24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개선사항</a:t>
            </a:r>
            <a:endParaRPr kumimoji="0" lang="ko-KR" altLang="en-US" sz="24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09" name="Google Shape;151;p36"/>
          <p:cNvSpPr txBox="1">
            <a:spLocks noGrp="1"/>
          </p:cNvSpPr>
          <p:nvPr/>
        </p:nvSpPr>
        <p:spPr>
          <a:xfrm>
            <a:off x="1403604" y="771500"/>
            <a:ext cx="2448296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개선사항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:</a:t>
            </a:r>
            <a:r>
              <a:rPr kumimoji="0" lang="ko-KR" altLang="en-US" sz="15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 학습 데이터 문제</a:t>
            </a:r>
            <a:endParaRPr kumimoji="0" lang="ko-KR" altLang="en-US" sz="1500" b="1" i="0" u="none" strike="noStrike" kern="0" cap="none" spc="0" normalizeH="0" baseline="0">
              <a:solidFill>
                <a:schemeClr val="tx1"/>
              </a:solidFill>
              <a:latin typeface="한컴 고딕"/>
              <a:ea typeface="한컴 고딕"/>
            </a:endParaRPr>
          </a:p>
        </p:txBody>
      </p:sp>
      <p:grpSp>
        <p:nvGrpSpPr>
          <p:cNvPr id="210" name="Google Shape;10981;p85"/>
          <p:cNvGrpSpPr/>
          <p:nvPr/>
        </p:nvGrpSpPr>
        <p:grpSpPr>
          <a:xfrm rot="0">
            <a:off x="395478" y="915520"/>
            <a:ext cx="763593" cy="761502"/>
            <a:chOff x="-2571737" y="2403625"/>
            <a:chExt cx="292225" cy="291425"/>
          </a:xfrm>
        </p:grpSpPr>
        <p:sp>
          <p:nvSpPr>
            <p:cNvPr id="211" name="Google Shape;10982;p85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2" name="Google Shape;10983;p85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3" name="Google Shape;10984;p85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4" name="Google Shape;10985;p85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5" name="Google Shape;10986;p85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6" name="Google Shape;10987;p85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7" name="Google Shape;10988;p85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19" name="Google Shape;151;p36"/>
          <p:cNvSpPr txBox="1">
            <a:spLocks noGrp="1"/>
          </p:cNvSpPr>
          <p:nvPr/>
        </p:nvSpPr>
        <p:spPr>
          <a:xfrm>
            <a:off x="1403604" y="1059540"/>
            <a:ext cx="6840855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인공지능의 성공적인 작동은 학습 데이터에 품질과 양에 영향을 많이 받음</a:t>
            </a: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매매에서 자주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쓰이는 지표인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MACD, Stochastic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을 썼지만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이 지표가 인공지능의 투자 데이터에 적합했는지는 고려해봐야함 </a:t>
            </a: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20" name="직사각형 219"/>
          <p:cNvSpPr/>
          <p:nvPr/>
        </p:nvSpPr>
        <p:spPr>
          <a:xfrm>
            <a:off x="0" y="2859791"/>
            <a:ext cx="9144000" cy="931562"/>
          </a:xfrm>
          <a:prstGeom prst="rect">
            <a:avLst/>
          </a:prstGeom>
          <a:solidFill>
            <a:srgbClr val="0d0d0d">
              <a:alpha val="47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21" name="Google Shape;10548;p83"/>
          <p:cNvGrpSpPr/>
          <p:nvPr/>
        </p:nvGrpSpPr>
        <p:grpSpPr>
          <a:xfrm rot="0">
            <a:off x="395478" y="2931800"/>
            <a:ext cx="763593" cy="765570"/>
            <a:chOff x="-44528076" y="1982825"/>
            <a:chExt cx="300900" cy="301700"/>
          </a:xfrm>
        </p:grpSpPr>
        <p:sp>
          <p:nvSpPr>
            <p:cNvPr id="222" name="Google Shape;10549;p83"/>
            <p:cNvSpPr/>
            <p:nvPr/>
          </p:nvSpPr>
          <p:spPr>
            <a:xfrm>
              <a:off x="-44528076" y="1982825"/>
              <a:ext cx="300900" cy="301700"/>
            </a:xfrm>
            <a:custGeom>
              <a:avLst/>
              <a:gd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3" name="Google Shape;10550;p83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4" name="Google Shape;10551;p83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5" name="Google Shape;10552;p83"/>
            <p:cNvSpPr/>
            <p:nvPr/>
          </p:nvSpPr>
          <p:spPr>
            <a:xfrm>
              <a:off x="-44314624" y="2194700"/>
              <a:ext cx="17350" cy="17350"/>
            </a:xfrm>
            <a:custGeom>
              <a:avLst/>
              <a:gd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6" name="Google Shape;10553;p83"/>
            <p:cNvSpPr/>
            <p:nvPr/>
          </p:nvSpPr>
          <p:spPr>
            <a:xfrm>
              <a:off x="-44314624" y="2053725"/>
              <a:ext cx="17350" cy="18125"/>
            </a:xfrm>
            <a:custGeom>
              <a:avLst/>
              <a:gd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7" name="Google Shape;10554;p83"/>
            <p:cNvSpPr/>
            <p:nvPr/>
          </p:nvSpPr>
          <p:spPr>
            <a:xfrm>
              <a:off x="-44447724" y="2062375"/>
              <a:ext cx="143350" cy="140225"/>
            </a:xfrm>
            <a:custGeom>
              <a:avLst/>
              <a:gd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28" name="Google Shape;10555;p83"/>
            <p:cNvSpPr/>
            <p:nvPr/>
          </p:nvSpPr>
          <p:spPr>
            <a:xfrm>
              <a:off x="-44403624" y="2107275"/>
              <a:ext cx="53575" cy="52800"/>
            </a:xfrm>
            <a:custGeom>
              <a:avLst/>
              <a:gd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29" name="Google Shape;151;p36"/>
          <p:cNvSpPr txBox="1">
            <a:spLocks noGrp="1"/>
          </p:cNvSpPr>
          <p:nvPr/>
        </p:nvSpPr>
        <p:spPr>
          <a:xfrm>
            <a:off x="1403604" y="2961579"/>
            <a:ext cx="255583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rgbClr val="ff6600"/>
                </a:solidFill>
                <a:latin typeface="한컴 고딕"/>
                <a:ea typeface="한컴 고딕"/>
              </a:rPr>
              <a:t>한계점 </a:t>
            </a:r>
            <a:r>
              <a:rPr kumimoji="0" lang="en-US" altLang="ko-KR" sz="1500" b="1" i="0" u="none" strike="noStrike" kern="0" cap="none" spc="0" normalizeH="0" baseline="0">
                <a:solidFill>
                  <a:srgbClr val="ff6600"/>
                </a:solidFill>
                <a:latin typeface="한컴 고딕"/>
                <a:ea typeface="한컴 고딕"/>
              </a:rPr>
              <a:t>:</a:t>
            </a:r>
            <a:r>
              <a:rPr kumimoji="0" lang="ko-KR" altLang="en-US" sz="1500" b="1" i="0" u="none" strike="noStrike" kern="0" cap="none" spc="0" normalizeH="0" baseline="0">
                <a:solidFill>
                  <a:srgbClr val="ff6600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>
                <a:solidFill>
                  <a:srgbClr val="ff6600"/>
                </a:solidFill>
                <a:latin typeface="한컴 고딕"/>
                <a:ea typeface="한컴 고딕"/>
              </a:rPr>
              <a:t>CPU</a:t>
            </a:r>
            <a:r>
              <a:rPr kumimoji="0" lang="ko-KR" altLang="en-US" sz="1500" b="1" i="0" u="none" strike="noStrike" kern="0" cap="none" spc="0" normalizeH="0" baseline="0">
                <a:solidFill>
                  <a:srgbClr val="ff6600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>
                <a:solidFill>
                  <a:srgbClr val="ff6600"/>
                </a:solidFill>
                <a:latin typeface="한컴 고딕"/>
                <a:ea typeface="한컴 고딕"/>
              </a:rPr>
              <a:t>/</a:t>
            </a:r>
            <a:r>
              <a:rPr kumimoji="0" lang="ko-KR" altLang="en-US" sz="1500" b="1" i="0" u="none" strike="noStrike" kern="0" cap="none" spc="0" normalizeH="0" baseline="0">
                <a:solidFill>
                  <a:srgbClr val="ff6600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>
                <a:solidFill>
                  <a:srgbClr val="ff6600"/>
                </a:solidFill>
                <a:latin typeface="한컴 고딕"/>
                <a:ea typeface="한컴 고딕"/>
              </a:rPr>
              <a:t>GPU</a:t>
            </a:r>
            <a:r>
              <a:rPr kumimoji="0" lang="ko-KR" altLang="en-US" sz="1500" b="1" i="0" u="none" strike="noStrike" kern="0" cap="none" spc="0" normalizeH="0" baseline="0">
                <a:solidFill>
                  <a:srgbClr val="ff6600"/>
                </a:solidFill>
                <a:latin typeface="한컴 고딕"/>
                <a:ea typeface="한컴 고딕"/>
              </a:rPr>
              <a:t> 성능 문제</a:t>
            </a:r>
            <a:endParaRPr kumimoji="0" lang="ko-KR" altLang="en-US" sz="1500" b="1" i="0" u="none" strike="noStrike" kern="0" cap="none" spc="0" normalizeH="0" baseline="0">
              <a:solidFill>
                <a:srgbClr val="ff6600"/>
              </a:solidFill>
              <a:latin typeface="한컴 고딕"/>
              <a:ea typeface="한컴 고딕"/>
            </a:endParaRPr>
          </a:p>
        </p:txBody>
      </p:sp>
      <p:sp>
        <p:nvSpPr>
          <p:cNvPr id="230" name="Google Shape;151;p36"/>
          <p:cNvSpPr txBox="1">
            <a:spLocks noGrp="1"/>
          </p:cNvSpPr>
          <p:nvPr/>
        </p:nvSpPr>
        <p:spPr>
          <a:xfrm>
            <a:off x="1403604" y="3249619"/>
            <a:ext cx="6840855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총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5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개에 달하는 신경망을 동시에 학습시키다보니 단일적인 학습인 경우보다 학습속도가 현저히 느려서 좋은 결과를 얻기가 힘들었음 </a:t>
            </a: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31" name="직사각형 219"/>
          <p:cNvSpPr/>
          <p:nvPr/>
        </p:nvSpPr>
        <p:spPr>
          <a:xfrm>
            <a:off x="0" y="3939941"/>
            <a:ext cx="9144000" cy="1080149"/>
          </a:xfrm>
          <a:prstGeom prst="rect">
            <a:avLst/>
          </a:prstGeom>
          <a:solidFill>
            <a:srgbClr val="0d0d0d">
              <a:alpha val="47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3" name="Google Shape;151;p36"/>
          <p:cNvSpPr txBox="1">
            <a:spLocks noGrp="1"/>
          </p:cNvSpPr>
          <p:nvPr/>
        </p:nvSpPr>
        <p:spPr>
          <a:xfrm>
            <a:off x="125685" y="4083961"/>
            <a:ext cx="8118774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rgbClr val="42c7f1"/>
                </a:solidFill>
                <a:latin typeface="한컴 고딕"/>
                <a:ea typeface="한컴 고딕"/>
              </a:rPr>
              <a:t>해결책 </a:t>
            </a:r>
            <a:r>
              <a:rPr kumimoji="0" lang="en-US" altLang="ko-KR" sz="1500" b="1" i="0" u="none" strike="noStrike" kern="0" cap="none" spc="0" normalizeH="0" baseline="0">
                <a:solidFill>
                  <a:srgbClr val="42c7f1"/>
                </a:solidFill>
                <a:latin typeface="한컴 고딕"/>
                <a:ea typeface="한컴 고딕"/>
              </a:rPr>
              <a:t>:</a:t>
            </a:r>
            <a:r>
              <a:rPr kumimoji="0" lang="ko-KR" altLang="en-US" sz="1500" b="1" i="0" u="none" strike="noStrike" kern="0" cap="none" spc="0" normalizeH="0" baseline="0">
                <a:solidFill>
                  <a:srgbClr val="42c7f1"/>
                </a:solidFill>
                <a:latin typeface="한컴 고딕"/>
                <a:ea typeface="한컴 고딕"/>
              </a:rPr>
              <a:t> 주성분 분석을 통한 표준선형결합을 이용해서 차원축소를 하면</a:t>
            </a:r>
            <a:r>
              <a:rPr kumimoji="0" lang="en-US" altLang="ko-KR" sz="1500" b="1" i="0" u="none" strike="noStrike" kern="0" cap="none" spc="0" normalizeH="0" baseline="0">
                <a:solidFill>
                  <a:srgbClr val="42c7f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500" b="1" i="0" u="none" strike="noStrike" kern="0" cap="none" spc="0" normalizeH="0" baseline="0">
                <a:solidFill>
                  <a:srgbClr val="42c7f1"/>
                </a:solidFill>
                <a:latin typeface="한컴 고딕"/>
                <a:ea typeface="한컴 고딕"/>
              </a:rPr>
              <a:t> 신경망의 개수를 줄일 수 있음</a:t>
            </a:r>
            <a:endParaRPr kumimoji="0" lang="ko-KR" altLang="en-US" sz="1500" b="1" i="0" u="none" strike="noStrike" kern="0" cap="none" spc="0" normalizeH="0" baseline="0">
              <a:solidFill>
                <a:srgbClr val="42c7f1"/>
              </a:solidFill>
              <a:latin typeface="한컴 고딕"/>
              <a:ea typeface="한컴 고딕"/>
            </a:endParaRPr>
          </a:p>
        </p:txBody>
      </p:sp>
      <p:sp>
        <p:nvSpPr>
          <p:cNvPr id="236" name="Google Shape;151;p36"/>
          <p:cNvSpPr txBox="1">
            <a:spLocks noGrp="1"/>
          </p:cNvSpPr>
          <p:nvPr/>
        </p:nvSpPr>
        <p:spPr>
          <a:xfrm>
            <a:off x="125685" y="4422895"/>
            <a:ext cx="8838925" cy="5971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여러 변수가 존재할 경우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해당 변수들간의 연관관계을 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SPSS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와 같은 프로그램을 통해서 계산한다음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가중평균을 계산해서 변수의 양을 줄이는 차원축소 처리를 하면</a:t>
            </a:r>
            <a:r>
              <a:rPr kumimoji="0" lang="en-US" altLang="ko-KR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,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적은 신경망으로도 비슷한 결과를 도출해낼 수 있다고 봄</a:t>
            </a:r>
            <a:endParaRPr kumimoji="0" lang="ko-KR" altLang="en-US" sz="1500" b="1" i="0" u="none" strike="noStrike" kern="0" cap="none" spc="0" normalizeH="0" baseline="0">
              <a:solidFill>
                <a:schemeClr val="lt1"/>
              </a:solidFill>
              <a:latin typeface="한컴 고딕"/>
              <a:ea typeface="한컴 고딕"/>
            </a:endParaRPr>
          </a:p>
        </p:txBody>
      </p:sp>
      <p:sp>
        <p:nvSpPr>
          <p:cNvPr id="241" name="직사각형 219"/>
          <p:cNvSpPr/>
          <p:nvPr/>
        </p:nvSpPr>
        <p:spPr>
          <a:xfrm>
            <a:off x="0" y="1974555"/>
            <a:ext cx="9144000" cy="669205"/>
          </a:xfrm>
          <a:prstGeom prst="rect">
            <a:avLst/>
          </a:prstGeom>
          <a:solidFill>
            <a:srgbClr val="0d0d0d">
              <a:alpha val="47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2" name="Google Shape;151;p36"/>
          <p:cNvSpPr txBox="1">
            <a:spLocks noGrp="1"/>
          </p:cNvSpPr>
          <p:nvPr/>
        </p:nvSpPr>
        <p:spPr>
          <a:xfrm>
            <a:off x="125685" y="2097459"/>
            <a:ext cx="8118774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rgbClr val="42c7f1"/>
                </a:solidFill>
                <a:latin typeface="한컴 고딕"/>
                <a:ea typeface="한컴 고딕"/>
              </a:rPr>
              <a:t>해결책 </a:t>
            </a:r>
            <a:r>
              <a:rPr kumimoji="0" lang="en-US" altLang="ko-KR" sz="1500" b="1" i="0" u="none" strike="noStrike" kern="0" cap="none" spc="0" normalizeH="0" baseline="0">
                <a:solidFill>
                  <a:srgbClr val="42c7f1"/>
                </a:solidFill>
                <a:latin typeface="한컴 고딕"/>
                <a:ea typeface="한컴 고딕"/>
              </a:rPr>
              <a:t>:</a:t>
            </a:r>
            <a:r>
              <a:rPr kumimoji="0" lang="ko-KR" altLang="en-US" sz="1500" b="1" i="0" u="none" strike="noStrike" kern="0" cap="none" spc="0" normalizeH="0" baseline="0">
                <a:solidFill>
                  <a:srgbClr val="42c7f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>
                <a:solidFill>
                  <a:srgbClr val="42c7f1"/>
                </a:solidFill>
                <a:latin typeface="한컴 고딕"/>
                <a:ea typeface="한컴 고딕"/>
              </a:rPr>
              <a:t>R</a:t>
            </a:r>
            <a:r>
              <a:rPr kumimoji="0" lang="ko-KR" altLang="en-US" sz="1500" b="1" i="0" u="none" strike="noStrike" kern="0" cap="none" spc="0" normalizeH="0" baseline="0">
                <a:solidFill>
                  <a:srgbClr val="42c7f1"/>
                </a:solidFill>
                <a:latin typeface="한컴 고딕"/>
                <a:ea typeface="한컴 고딕"/>
              </a:rPr>
              <a:t> 언어와 통계적 분석을 통해서 Lasso 회귀분석등에 대한 유의확률</a:t>
            </a:r>
            <a:r>
              <a:rPr kumimoji="0" lang="en-US" altLang="ko-KR" sz="1500" b="1" i="0" u="none" strike="noStrike" kern="0" cap="none" spc="0" normalizeH="0" baseline="0">
                <a:solidFill>
                  <a:srgbClr val="42c7f1"/>
                </a:solidFill>
                <a:latin typeface="한컴 고딕"/>
                <a:ea typeface="한컴 고딕"/>
              </a:rPr>
              <a:t>(p-value)</a:t>
            </a:r>
            <a:r>
              <a:rPr kumimoji="0" lang="ko-KR" altLang="en-US" sz="1500" b="1" i="0" u="none" strike="noStrike" kern="0" cap="none" spc="0" normalizeH="0" baseline="0">
                <a:solidFill>
                  <a:srgbClr val="42c7f1"/>
                </a:solidFill>
                <a:latin typeface="한컴 고딕"/>
                <a:ea typeface="한컴 고딕"/>
              </a:rPr>
              <a:t>을 계산해서 해당 변수의 예측성을 미리 확인해서 적합한지를 따져볼 수 있었음</a:t>
            </a:r>
            <a:endParaRPr kumimoji="0" lang="ko-KR" altLang="en-US" sz="1500" b="1" i="0" u="none" strike="noStrike" kern="0" cap="none" spc="0" normalizeH="0" baseline="0">
              <a:solidFill>
                <a:srgbClr val="42c7f1"/>
              </a:solidFill>
              <a:latin typeface="한컴 고딕"/>
              <a:ea typeface="한컴 고딕"/>
            </a:endParaRPr>
          </a:p>
        </p:txBody>
      </p:sp>
      <p:cxnSp>
        <p:nvCxnSpPr>
          <p:cNvPr id="243" name=""/>
          <p:cNvCxnSpPr/>
          <p:nvPr/>
        </p:nvCxnSpPr>
        <p:spPr>
          <a:xfrm rot="16200000" flipH="1">
            <a:off x="636506" y="1926912"/>
            <a:ext cx="281534" cy="0"/>
          </a:xfrm>
          <a:prstGeom prst="straightConnector1">
            <a:avLst/>
          </a:prstGeom>
          <a:ln w="38100">
            <a:solidFill>
              <a:srgbClr val="65799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"/>
          <p:cNvCxnSpPr/>
          <p:nvPr/>
        </p:nvCxnSpPr>
        <p:spPr>
          <a:xfrm rot="16200000" flipH="1">
            <a:off x="636506" y="3936687"/>
            <a:ext cx="281534" cy="0"/>
          </a:xfrm>
          <a:prstGeom prst="straightConnector1">
            <a:avLst/>
          </a:prstGeom>
          <a:ln w="38100">
            <a:solidFill>
              <a:srgbClr val="65799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1"/>
          <p:cNvSpPr/>
          <p:nvPr/>
        </p:nvSpPr>
        <p:spPr>
          <a:xfrm>
            <a:off x="3969300" y="756825"/>
            <a:ext cx="1205400" cy="12054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7" name="Google Shape;197;p41"/>
          <p:cNvSpPr txBox="1">
            <a:spLocks noGrp="1"/>
          </p:cNvSpPr>
          <p:nvPr>
            <p:ph type="title"/>
          </p:nvPr>
        </p:nvSpPr>
        <p:spPr>
          <a:xfrm>
            <a:off x="0" y="2132988"/>
            <a:ext cx="9144000" cy="14823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프로젝트 개요</a:t>
            </a:r>
          </a:p>
        </p:txBody>
      </p:sp>
      <p:sp>
        <p:nvSpPr>
          <p:cNvPr id="198" name="Google Shape;198;p41"/>
          <p:cNvSpPr txBox="1">
            <a:spLocks noGrp="1"/>
          </p:cNvSpPr>
          <p:nvPr>
            <p:ph type="subTitle" idx="1"/>
          </p:nvPr>
        </p:nvSpPr>
        <p:spPr>
          <a:xfrm>
            <a:off x="0" y="3786075"/>
            <a:ext cx="9144000" cy="36987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/>
              <a:t>프로젝트에 대한 간략한 개요를 확인</a:t>
            </a:r>
          </a:p>
        </p:txBody>
      </p:sp>
      <p:sp>
        <p:nvSpPr>
          <p:cNvPr id="199" name="Google Shape;199;p41"/>
          <p:cNvSpPr txBox="1">
            <a:spLocks noGrp="1"/>
          </p:cNvSpPr>
          <p:nvPr>
            <p:ph type="title" idx="2"/>
          </p:nvPr>
        </p:nvSpPr>
        <p:spPr>
          <a:xfrm>
            <a:off x="3676950" y="912963"/>
            <a:ext cx="1790100" cy="8931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/>
          <p:cNvSpPr txBox="1">
            <a:spLocks noGrp="1"/>
          </p:cNvSpPr>
          <p:nvPr>
            <p:ph type="title"/>
          </p:nvPr>
        </p:nvSpPr>
        <p:spPr>
          <a:xfrm>
            <a:off x="0" y="1635633"/>
            <a:ext cx="9144000" cy="14823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b="1">
                <a:solidFill>
                  <a:schemeClr val="lt1"/>
                </a:solidFill>
                <a:latin typeface="한컴 고딕"/>
                <a:ea typeface="한컴 고딕"/>
              </a:rPr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7"/>
          <p:cNvSpPr txBox="1">
            <a:spLocks noGrp="1"/>
          </p:cNvSpPr>
          <p:nvPr>
            <p:ph type="title"/>
          </p:nvPr>
        </p:nvSpPr>
        <p:spPr>
          <a:xfrm>
            <a:off x="0" y="1877859"/>
            <a:ext cx="9144000" cy="7659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000"/>
              <a:t>Thanks!</a:t>
            </a:r>
            <a:endParaRPr sz="6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79451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chemeClr val="lt1"/>
                </a:solidFill>
                <a:latin typeface="한컴 고딕"/>
                <a:ea typeface="한컴 고딕"/>
              </a:rPr>
              <a:t>[1.1]</a:t>
            </a:r>
            <a:r>
              <a:rPr lang="ko-KR" altLang="en-US">
                <a:solidFill>
                  <a:schemeClr val="lt1"/>
                </a:solidFill>
                <a:latin typeface="한컴 고딕"/>
                <a:ea typeface="한컴 고딕"/>
              </a:rPr>
              <a:t> 프로젝트 목표</a:t>
            </a:r>
            <a:endParaRPr lang="ko-KR" altLang="en-US">
              <a:solidFill>
                <a:schemeClr val="lt1"/>
              </a:solidFill>
              <a:ea typeface="한컴 고딕"/>
            </a:endParaRPr>
          </a:p>
        </p:txBody>
      </p:sp>
      <p:sp>
        <p:nvSpPr>
          <p:cNvPr id="161" name="Google Shape;151;p36"/>
          <p:cNvSpPr txBox="1">
            <a:spLocks noGrp="1"/>
          </p:cNvSpPr>
          <p:nvPr>
            <p:ph type="title" idx="2"/>
          </p:nvPr>
        </p:nvSpPr>
        <p:spPr>
          <a:xfrm>
            <a:off x="2160090" y="1549572"/>
            <a:ext cx="6660441" cy="66054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lt1"/>
                </a:solidFill>
                <a:latin typeface="한컴 고딕"/>
                <a:ea typeface="한컴 고딕"/>
              </a:rPr>
              <a:t>저금리 시대에 직장인들에게 필수적인 </a:t>
            </a:r>
            <a:br>
              <a:rPr lang="ko-KR" altLang="en-US" sz="1800" b="1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lang="ko-KR" altLang="en-US" sz="1800" b="1">
                <a:solidFill>
                  <a:schemeClr val="lt1"/>
                </a:solidFill>
                <a:latin typeface="한컴 고딕"/>
                <a:ea typeface="한컴 고딕"/>
              </a:rPr>
              <a:t>기술이 된 재테크에 대한 기초 지식 함양 및 연구</a:t>
            </a:r>
          </a:p>
        </p:txBody>
      </p:sp>
      <p:grpSp>
        <p:nvGrpSpPr>
          <p:cNvPr id="162" name="Google Shape;11033;p85"/>
          <p:cNvGrpSpPr/>
          <p:nvPr/>
        </p:nvGrpSpPr>
        <p:grpSpPr>
          <a:xfrm>
            <a:off x="1187577" y="1476021"/>
            <a:ext cx="719720" cy="721632"/>
            <a:chOff x="-1333200" y="2770450"/>
            <a:chExt cx="291450" cy="292225"/>
          </a:xfrm>
        </p:grpSpPr>
        <p:sp>
          <p:nvSpPr>
            <p:cNvPr id="163" name="Google Shape;11034;p85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64" name="Google Shape;11035;p85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74" name="Google Shape;151;p36"/>
          <p:cNvSpPr txBox="1">
            <a:spLocks noGrp="1"/>
          </p:cNvSpPr>
          <p:nvPr/>
        </p:nvSpPr>
        <p:spPr>
          <a:xfrm>
            <a:off x="2160090" y="2485690"/>
            <a:ext cx="6660441" cy="6605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4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차 산업혁명의 주도가 되는 기술인 인공지능 기술을 실제로 활용해보면서 향후 더 높은 수준의 개발의 토대를 완성함</a:t>
            </a:r>
          </a:p>
        </p:txBody>
      </p:sp>
      <p:sp>
        <p:nvSpPr>
          <p:cNvPr id="175" name="Google Shape;11069;p85"/>
          <p:cNvSpPr/>
          <p:nvPr/>
        </p:nvSpPr>
        <p:spPr>
          <a:xfrm>
            <a:off x="1187577" y="3421807"/>
            <a:ext cx="719721" cy="662132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6" name="Google Shape;151;p36"/>
          <p:cNvSpPr txBox="1">
            <a:spLocks noGrp="1"/>
          </p:cNvSpPr>
          <p:nvPr/>
        </p:nvSpPr>
        <p:spPr>
          <a:xfrm>
            <a:off x="2160089" y="3435858"/>
            <a:ext cx="6660441" cy="6605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IT </a:t>
            </a: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회사에서 필요로하는 필수적인 덕목중 하나인 협동심을 팀 프로젝트를 통해서 배움</a:t>
            </a:r>
          </a:p>
        </p:txBody>
      </p:sp>
      <p:grpSp>
        <p:nvGrpSpPr>
          <p:cNvPr id="177" name="Google Shape;10454;p83"/>
          <p:cNvGrpSpPr/>
          <p:nvPr/>
        </p:nvGrpSpPr>
        <p:grpSpPr>
          <a:xfrm>
            <a:off x="1259584" y="2427732"/>
            <a:ext cx="576074" cy="673490"/>
            <a:chOff x="-48237000" y="2342650"/>
            <a:chExt cx="256800" cy="300225"/>
          </a:xfrm>
        </p:grpSpPr>
        <p:sp>
          <p:nvSpPr>
            <p:cNvPr id="178" name="Google Shape;10455;p83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9" name="Google Shape;10456;p83"/>
            <p:cNvSpPr/>
            <p:nvPr/>
          </p:nvSpPr>
          <p:spPr>
            <a:xfrm>
              <a:off x="-48195248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" name="Google Shape;10457;p83"/>
            <p:cNvSpPr/>
            <p:nvPr/>
          </p:nvSpPr>
          <p:spPr>
            <a:xfrm>
              <a:off x="-48150352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79451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chemeClr val="lt1"/>
                </a:solidFill>
                <a:latin typeface="한컴 고딕"/>
                <a:ea typeface="한컴 고딕"/>
              </a:rPr>
              <a:t>[1.2]</a:t>
            </a:r>
            <a:r>
              <a:rPr lang="ko-KR" altLang="en-US">
                <a:solidFill>
                  <a:schemeClr val="lt1"/>
                </a:solidFill>
                <a:latin typeface="한컴 고딕"/>
                <a:ea typeface="한컴 고딕"/>
              </a:rPr>
              <a:t> 각 팀원들의 역할</a:t>
            </a:r>
          </a:p>
        </p:txBody>
      </p:sp>
      <p:sp>
        <p:nvSpPr>
          <p:cNvPr id="161" name="Google Shape;151;p36"/>
          <p:cNvSpPr txBox="1">
            <a:spLocks noGrp="1"/>
          </p:cNvSpPr>
          <p:nvPr>
            <p:ph type="title" idx="2"/>
          </p:nvPr>
        </p:nvSpPr>
        <p:spPr>
          <a:xfrm>
            <a:off x="2915793" y="1305363"/>
            <a:ext cx="900594" cy="33027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300" b="1">
                <a:solidFill>
                  <a:schemeClr val="tx1"/>
                </a:solidFill>
                <a:latin typeface="한컴 고딕"/>
                <a:ea typeface="한컴 고딕"/>
              </a:rPr>
              <a:t>신성진</a:t>
            </a:r>
          </a:p>
        </p:txBody>
      </p:sp>
      <p:grpSp>
        <p:nvGrpSpPr>
          <p:cNvPr id="178" name="Google Shape;840;p73"/>
          <p:cNvGrpSpPr/>
          <p:nvPr/>
        </p:nvGrpSpPr>
        <p:grpSpPr>
          <a:xfrm rot="19565236">
            <a:off x="3352126" y="1451251"/>
            <a:ext cx="2358348" cy="2283171"/>
            <a:chOff x="4815575" y="1416800"/>
            <a:chExt cx="73750" cy="71400"/>
          </a:xfrm>
        </p:grpSpPr>
        <p:sp>
          <p:nvSpPr>
            <p:cNvPr id="179" name="Google Shape;841;p73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noFill/>
            <a:ln w="57150" cap="flat" cmpd="sng">
              <a:solidFill>
                <a:srgbClr val="A5B7C6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" name="Google Shape;842;p73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noFill/>
            <a:ln w="57150" cap="flat" cmpd="sng">
              <a:solidFill>
                <a:srgbClr val="869FB2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" name="Google Shape;843;p73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noFill/>
            <a:ln w="57150" cap="flat" cmpd="sng">
              <a:solidFill>
                <a:srgbClr val="5F7D95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83" name="Google Shape;151;p36"/>
          <p:cNvSpPr txBox="1">
            <a:spLocks noGrp="1"/>
          </p:cNvSpPr>
          <p:nvPr/>
        </p:nvSpPr>
        <p:spPr>
          <a:xfrm>
            <a:off x="611449" y="1809426"/>
            <a:ext cx="2952423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프레임워크 개발 및 구현</a:t>
            </a:r>
          </a:p>
        </p:txBody>
      </p:sp>
      <p:sp>
        <p:nvSpPr>
          <p:cNvPr id="184" name="Google Shape;151;p36"/>
          <p:cNvSpPr txBox="1">
            <a:spLocks noGrp="1"/>
          </p:cNvSpPr>
          <p:nvPr/>
        </p:nvSpPr>
        <p:spPr>
          <a:xfrm>
            <a:off x="4459291" y="555498"/>
            <a:ext cx="909984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3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김경승</a:t>
            </a:r>
          </a:p>
        </p:txBody>
      </p:sp>
      <p:sp>
        <p:nvSpPr>
          <p:cNvPr id="185" name="Google Shape;151;p36"/>
          <p:cNvSpPr txBox="1">
            <a:spLocks noGrp="1"/>
          </p:cNvSpPr>
          <p:nvPr/>
        </p:nvSpPr>
        <p:spPr>
          <a:xfrm>
            <a:off x="6012180" y="2499741"/>
            <a:ext cx="1296162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2300" b="1" i="0" u="none" strike="noStrike" kern="0" cap="none" spc="0" normalizeH="0" baseline="0">
                <a:solidFill>
                  <a:schemeClr val="tx1"/>
                </a:solidFill>
                <a:latin typeface="한컴 고딕"/>
                <a:ea typeface="한컴 고딕"/>
              </a:rPr>
              <a:t>김민겸</a:t>
            </a:r>
          </a:p>
        </p:txBody>
      </p:sp>
      <p:sp>
        <p:nvSpPr>
          <p:cNvPr id="187" name="Google Shape;151;p36"/>
          <p:cNvSpPr txBox="1">
            <a:spLocks noGrp="1"/>
          </p:cNvSpPr>
          <p:nvPr/>
        </p:nvSpPr>
        <p:spPr>
          <a:xfrm>
            <a:off x="4914283" y="966434"/>
            <a:ext cx="4050265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보고서 작성</a:t>
            </a:r>
          </a:p>
        </p:txBody>
      </p:sp>
      <p:sp>
        <p:nvSpPr>
          <p:cNvPr id="188" name="Google Shape;151;p36"/>
          <p:cNvSpPr txBox="1">
            <a:spLocks noGrp="1"/>
          </p:cNvSpPr>
          <p:nvPr/>
        </p:nvSpPr>
        <p:spPr>
          <a:xfrm>
            <a:off x="5325687" y="1305363"/>
            <a:ext cx="3638861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가상 화폐 지표 연산 모듈 구현</a:t>
            </a:r>
          </a:p>
        </p:txBody>
      </p:sp>
      <p:sp>
        <p:nvSpPr>
          <p:cNvPr id="189" name="Google Shape;151;p36"/>
          <p:cNvSpPr txBox="1">
            <a:spLocks noGrp="1"/>
          </p:cNvSpPr>
          <p:nvPr/>
        </p:nvSpPr>
        <p:spPr>
          <a:xfrm>
            <a:off x="5796153" y="1665408"/>
            <a:ext cx="3384423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최종 발표 </a:t>
            </a: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PPT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작성 및 최종 발표</a:t>
            </a:r>
          </a:p>
        </p:txBody>
      </p:sp>
      <p:sp>
        <p:nvSpPr>
          <p:cNvPr id="191" name="Google Shape;151;p36"/>
          <p:cNvSpPr txBox="1">
            <a:spLocks noGrp="1"/>
          </p:cNvSpPr>
          <p:nvPr/>
        </p:nvSpPr>
        <p:spPr>
          <a:xfrm>
            <a:off x="5858320" y="2961570"/>
            <a:ext cx="3106229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빗썸 </a:t>
            </a: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API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모듈 조사 및 개발</a:t>
            </a:r>
          </a:p>
        </p:txBody>
      </p:sp>
      <p:sp>
        <p:nvSpPr>
          <p:cNvPr id="192" name="Google Shape;151;p36"/>
          <p:cNvSpPr txBox="1">
            <a:spLocks noGrp="1"/>
          </p:cNvSpPr>
          <p:nvPr/>
        </p:nvSpPr>
        <p:spPr>
          <a:xfrm>
            <a:off x="5642292" y="3363849"/>
            <a:ext cx="3106229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API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활용 토대 마련</a:t>
            </a:r>
          </a:p>
        </p:txBody>
      </p:sp>
      <p:sp>
        <p:nvSpPr>
          <p:cNvPr id="193" name="Google Shape;151;p36"/>
          <p:cNvSpPr txBox="1">
            <a:spLocks noGrp="1"/>
          </p:cNvSpPr>
          <p:nvPr/>
        </p:nvSpPr>
        <p:spPr>
          <a:xfrm>
            <a:off x="5148071" y="3753669"/>
            <a:ext cx="3816477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 dirty="0" err="1">
                <a:solidFill>
                  <a:schemeClr val="lt1"/>
                </a:solidFill>
                <a:latin typeface="한컴 고딕"/>
                <a:ea typeface="한컴 고딕"/>
              </a:rPr>
              <a:t>백테스팅을</a:t>
            </a:r>
            <a:r>
              <a:rPr kumimoji="0" lang="ko-KR" altLang="en-US" sz="19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통한 주요 환경설정</a:t>
            </a:r>
          </a:p>
        </p:txBody>
      </p:sp>
      <p:sp>
        <p:nvSpPr>
          <p:cNvPr id="194" name="Google Shape;151;p36"/>
          <p:cNvSpPr txBox="1">
            <a:spLocks noGrp="1"/>
          </p:cNvSpPr>
          <p:nvPr/>
        </p:nvSpPr>
        <p:spPr>
          <a:xfrm>
            <a:off x="4716018" y="4155948"/>
            <a:ext cx="3168396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최종 발표 </a:t>
            </a: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PPT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작성</a:t>
            </a:r>
          </a:p>
        </p:txBody>
      </p:sp>
      <p:sp>
        <p:nvSpPr>
          <p:cNvPr id="195" name="Google Shape;151;p36"/>
          <p:cNvSpPr txBox="1">
            <a:spLocks noGrp="1"/>
          </p:cNvSpPr>
          <p:nvPr/>
        </p:nvSpPr>
        <p:spPr>
          <a:xfrm>
            <a:off x="4139946" y="4545768"/>
            <a:ext cx="3168396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데이터베이스 모델링</a:t>
            </a:r>
          </a:p>
        </p:txBody>
      </p:sp>
      <p:sp>
        <p:nvSpPr>
          <p:cNvPr id="196" name="Google Shape;151;p36"/>
          <p:cNvSpPr txBox="1">
            <a:spLocks noGrp="1"/>
          </p:cNvSpPr>
          <p:nvPr/>
        </p:nvSpPr>
        <p:spPr>
          <a:xfrm>
            <a:off x="1115568" y="2211705"/>
            <a:ext cx="2231797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서버간 </a:t>
            </a: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IPC 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통신 구현</a:t>
            </a:r>
          </a:p>
        </p:txBody>
      </p:sp>
      <p:sp>
        <p:nvSpPr>
          <p:cNvPr id="197" name="Google Shape;151;p36"/>
          <p:cNvSpPr txBox="1">
            <a:spLocks noGrp="1"/>
          </p:cNvSpPr>
          <p:nvPr/>
        </p:nvSpPr>
        <p:spPr>
          <a:xfrm>
            <a:off x="6084190" y="2025453"/>
            <a:ext cx="2952368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Slack API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통신 모듈 구현</a:t>
            </a:r>
          </a:p>
        </p:txBody>
      </p:sp>
      <p:sp>
        <p:nvSpPr>
          <p:cNvPr id="198" name="Google Shape;151;p36"/>
          <p:cNvSpPr txBox="1">
            <a:spLocks noGrp="1"/>
          </p:cNvSpPr>
          <p:nvPr/>
        </p:nvSpPr>
        <p:spPr>
          <a:xfrm>
            <a:off x="323454" y="2601525"/>
            <a:ext cx="3168396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결과 출력을 위한 패널 구현</a:t>
            </a:r>
          </a:p>
        </p:txBody>
      </p:sp>
      <p:sp>
        <p:nvSpPr>
          <p:cNvPr id="199" name="Google Shape;151;p36"/>
          <p:cNvSpPr txBox="1">
            <a:spLocks noGrp="1"/>
          </p:cNvSpPr>
          <p:nvPr/>
        </p:nvSpPr>
        <p:spPr>
          <a:xfrm>
            <a:off x="2393486" y="3003804"/>
            <a:ext cx="1098378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역할 분배</a:t>
            </a:r>
          </a:p>
        </p:txBody>
      </p:sp>
      <p:sp>
        <p:nvSpPr>
          <p:cNvPr id="200" name="Google Shape;151;p36"/>
          <p:cNvSpPr txBox="1">
            <a:spLocks noGrp="1"/>
          </p:cNvSpPr>
          <p:nvPr/>
        </p:nvSpPr>
        <p:spPr>
          <a:xfrm>
            <a:off x="1660867" y="3393624"/>
            <a:ext cx="1975015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분리된 모듈 통합</a:t>
            </a:r>
          </a:p>
        </p:txBody>
      </p:sp>
      <p:sp>
        <p:nvSpPr>
          <p:cNvPr id="201" name="Google Shape;151;p36"/>
          <p:cNvSpPr txBox="1">
            <a:spLocks noGrp="1"/>
          </p:cNvSpPr>
          <p:nvPr/>
        </p:nvSpPr>
        <p:spPr>
          <a:xfrm>
            <a:off x="2123694" y="3795903"/>
            <a:ext cx="3168396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최종 발표 </a:t>
            </a:r>
            <a:r>
              <a:rPr kumimoji="0" lang="en-US" altLang="ko-KR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PPT</a:t>
            </a:r>
            <a:r>
              <a:rPr kumimoji="0" lang="ko-KR" altLang="en-US" sz="19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작성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79451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chemeClr val="lt1"/>
                </a:solidFill>
                <a:latin typeface="한컴 고딕"/>
                <a:ea typeface="한컴 고딕"/>
              </a:rPr>
              <a:t>[1.3]</a:t>
            </a:r>
            <a:r>
              <a:rPr lang="ko-KR" altLang="en-US">
                <a:solidFill>
                  <a:schemeClr val="lt1"/>
                </a:solidFill>
                <a:latin typeface="한컴 고딕"/>
                <a:ea typeface="한컴 고딕"/>
              </a:rPr>
              <a:t> 활용되는 기술들</a:t>
            </a:r>
          </a:p>
        </p:txBody>
      </p:sp>
      <p:sp>
        <p:nvSpPr>
          <p:cNvPr id="161" name="Google Shape;151;p36"/>
          <p:cNvSpPr txBox="1">
            <a:spLocks noGrp="1"/>
          </p:cNvSpPr>
          <p:nvPr>
            <p:ph type="title" idx="2"/>
          </p:nvPr>
        </p:nvSpPr>
        <p:spPr>
          <a:xfrm>
            <a:off x="2304108" y="1435329"/>
            <a:ext cx="6660441" cy="66054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1">
                <a:solidFill>
                  <a:schemeClr val="lt1"/>
                </a:solidFill>
                <a:latin typeface="한컴 고딕"/>
                <a:ea typeface="한컴 고딕"/>
              </a:rPr>
              <a:t>사용되는 주요 프로그래밍 언어</a:t>
            </a:r>
            <a:br>
              <a:rPr lang="ko-KR" altLang="en-US" sz="1800" b="1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lang="en-US" altLang="ko-KR" sz="1800" b="1">
                <a:solidFill>
                  <a:schemeClr val="lt1"/>
                </a:solidFill>
                <a:latin typeface="한컴 고딕"/>
                <a:ea typeface="한컴 고딕"/>
              </a:rPr>
              <a:t>TypeScript, Python, MySQL, JavaScript, HTML, ...</a:t>
            </a:r>
          </a:p>
        </p:txBody>
      </p:sp>
      <p:grpSp>
        <p:nvGrpSpPr>
          <p:cNvPr id="177" name="Google Shape;10948;p85"/>
          <p:cNvGrpSpPr/>
          <p:nvPr/>
        </p:nvGrpSpPr>
        <p:grpSpPr>
          <a:xfrm>
            <a:off x="1259586" y="1419606"/>
            <a:ext cx="719720" cy="636067"/>
            <a:chOff x="-3137650" y="2787000"/>
            <a:chExt cx="291450" cy="257575"/>
          </a:xfrm>
        </p:grpSpPr>
        <p:sp>
          <p:nvSpPr>
            <p:cNvPr id="178" name="Google Shape;10949;p85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79" name="Google Shape;10950;p85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0" name="Google Shape;10951;p85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1" name="Google Shape;10952;p85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2" name="Google Shape;10953;p85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3" name="Google Shape;10954;p85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4" name="Google Shape;10955;p85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5" name="Google Shape;10956;p85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86" name="Google Shape;10473;p83"/>
          <p:cNvSpPr/>
          <p:nvPr/>
        </p:nvSpPr>
        <p:spPr>
          <a:xfrm>
            <a:off x="1259586" y="2332654"/>
            <a:ext cx="744153" cy="743159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7" name="Google Shape;151;p36"/>
          <p:cNvSpPr txBox="1">
            <a:spLocks noGrp="1"/>
          </p:cNvSpPr>
          <p:nvPr/>
        </p:nvSpPr>
        <p:spPr>
          <a:xfrm>
            <a:off x="2304108" y="2415272"/>
            <a:ext cx="6660441" cy="6605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사용되는 주요 모듈</a:t>
            </a:r>
            <a:b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Tensorflow, Flask</a:t>
            </a:r>
          </a:p>
        </p:txBody>
      </p:sp>
      <p:grpSp>
        <p:nvGrpSpPr>
          <p:cNvPr id="188" name="Google Shape;9669;p81"/>
          <p:cNvGrpSpPr/>
          <p:nvPr/>
        </p:nvGrpSpPr>
        <p:grpSpPr>
          <a:xfrm>
            <a:off x="1259214" y="3323507"/>
            <a:ext cx="792471" cy="760431"/>
            <a:chOff x="-62890752" y="2296300"/>
            <a:chExt cx="330825" cy="317450"/>
          </a:xfrm>
        </p:grpSpPr>
        <p:sp>
          <p:nvSpPr>
            <p:cNvPr id="189" name="Google Shape;9670;p81"/>
            <p:cNvSpPr/>
            <p:nvPr/>
          </p:nvSpPr>
          <p:spPr>
            <a:xfrm>
              <a:off x="-62890752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0" name="Google Shape;9671;p81"/>
            <p:cNvSpPr/>
            <p:nvPr/>
          </p:nvSpPr>
          <p:spPr>
            <a:xfrm>
              <a:off x="-62874976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1" name="Google Shape;9672;p81"/>
            <p:cNvSpPr/>
            <p:nvPr/>
          </p:nvSpPr>
          <p:spPr>
            <a:xfrm>
              <a:off x="-62822224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92" name="Google Shape;151;p36"/>
          <p:cNvSpPr txBox="1">
            <a:spLocks noGrp="1"/>
          </p:cNvSpPr>
          <p:nvPr/>
        </p:nvSpPr>
        <p:spPr>
          <a:xfrm>
            <a:off x="2304107" y="3423398"/>
            <a:ext cx="6660441" cy="6605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사용되는 외부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API</a:t>
            </a:r>
            <a:b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빗썸 </a:t>
            </a: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API, Slack API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직사각형 245"/>
          <p:cNvSpPr/>
          <p:nvPr/>
        </p:nvSpPr>
        <p:spPr>
          <a:xfrm>
            <a:off x="0" y="4054953"/>
            <a:ext cx="9144000" cy="961320"/>
          </a:xfrm>
          <a:prstGeom prst="rect">
            <a:avLst/>
          </a:prstGeom>
          <a:solidFill>
            <a:srgbClr val="BFBFBF">
              <a:alpha val="3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4" name="직사각형 243"/>
          <p:cNvSpPr/>
          <p:nvPr/>
        </p:nvSpPr>
        <p:spPr>
          <a:xfrm>
            <a:off x="0" y="2283714"/>
            <a:ext cx="2613926" cy="1685193"/>
          </a:xfrm>
          <a:prstGeom prst="rect">
            <a:avLst/>
          </a:prstGeom>
          <a:solidFill>
            <a:srgbClr val="0E48EB">
              <a:alpha val="3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2" name="직사각형 241"/>
          <p:cNvSpPr/>
          <p:nvPr/>
        </p:nvSpPr>
        <p:spPr>
          <a:xfrm>
            <a:off x="2699765" y="2283714"/>
            <a:ext cx="6444234" cy="1685193"/>
          </a:xfrm>
          <a:prstGeom prst="rect">
            <a:avLst/>
          </a:prstGeom>
          <a:solidFill>
            <a:srgbClr val="7192BF">
              <a:alpha val="3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0" name="직사각형 239"/>
          <p:cNvSpPr/>
          <p:nvPr/>
        </p:nvSpPr>
        <p:spPr>
          <a:xfrm>
            <a:off x="0" y="627507"/>
            <a:ext cx="9144000" cy="1584198"/>
          </a:xfrm>
          <a:prstGeom prst="rect">
            <a:avLst/>
          </a:prstGeom>
          <a:solidFill>
            <a:srgbClr val="98DAE1">
              <a:alpha val="3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79451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chemeClr val="lt1"/>
                </a:solidFill>
                <a:latin typeface="한컴 고딕"/>
                <a:ea typeface="한컴 고딕"/>
              </a:rPr>
              <a:t>[1.4]</a:t>
            </a:r>
            <a:r>
              <a:rPr lang="ko-KR" altLang="en-US">
                <a:solidFill>
                  <a:schemeClr val="lt1"/>
                </a:solidFill>
                <a:latin typeface="한컴 고딕"/>
                <a:ea typeface="한컴 고딕"/>
              </a:rPr>
              <a:t> 프로젝트 일정</a:t>
            </a:r>
          </a:p>
        </p:txBody>
      </p:sp>
      <p:sp>
        <p:nvSpPr>
          <p:cNvPr id="192" name="Google Shape;151;p36"/>
          <p:cNvSpPr txBox="1">
            <a:spLocks noGrp="1"/>
          </p:cNvSpPr>
          <p:nvPr/>
        </p:nvSpPr>
        <p:spPr>
          <a:xfrm>
            <a:off x="251460" y="1491615"/>
            <a:ext cx="1746022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요구사항 분석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메인 프로그램 모델링</a:t>
            </a:r>
          </a:p>
        </p:txBody>
      </p:sp>
      <p:sp>
        <p:nvSpPr>
          <p:cNvPr id="209" name="Google Shape;7675;p75"/>
          <p:cNvSpPr/>
          <p:nvPr/>
        </p:nvSpPr>
        <p:spPr>
          <a:xfrm rot="5400000">
            <a:off x="803235" y="819926"/>
            <a:ext cx="642472" cy="55688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dirty="0"/>
          </a:p>
        </p:txBody>
      </p:sp>
      <p:sp>
        <p:nvSpPr>
          <p:cNvPr id="210" name="Google Shape;151;p36"/>
          <p:cNvSpPr txBox="1">
            <a:spLocks noGrp="1"/>
          </p:cNvSpPr>
          <p:nvPr/>
        </p:nvSpPr>
        <p:spPr>
          <a:xfrm>
            <a:off x="846673" y="987530"/>
            <a:ext cx="556887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휴먼둥근헤드라인" panose="02030504000101010101" pitchFamily="18" charset="-127"/>
              </a:rPr>
              <a:t>1~2</a:t>
            </a:r>
          </a:p>
        </p:txBody>
      </p:sp>
      <p:sp>
        <p:nvSpPr>
          <p:cNvPr id="211" name="Google Shape;7675;p75"/>
          <p:cNvSpPr/>
          <p:nvPr/>
        </p:nvSpPr>
        <p:spPr>
          <a:xfrm rot="5400000">
            <a:off x="3088338" y="819926"/>
            <a:ext cx="642472" cy="55688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2" name="Google Shape;151;p36"/>
          <p:cNvSpPr txBox="1">
            <a:spLocks noGrp="1"/>
          </p:cNvSpPr>
          <p:nvPr/>
        </p:nvSpPr>
        <p:spPr>
          <a:xfrm>
            <a:off x="3131799" y="987552"/>
            <a:ext cx="595186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3~4</a:t>
            </a:r>
          </a:p>
        </p:txBody>
      </p:sp>
      <p:sp>
        <p:nvSpPr>
          <p:cNvPr id="213" name="Google Shape;151;p36"/>
          <p:cNvSpPr txBox="1">
            <a:spLocks noGrp="1"/>
          </p:cNvSpPr>
          <p:nvPr/>
        </p:nvSpPr>
        <p:spPr>
          <a:xfrm>
            <a:off x="2051650" y="1491615"/>
            <a:ext cx="2466806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메인 프로그램 토대  마련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 dirty="0" err="1">
                <a:solidFill>
                  <a:schemeClr val="lt1"/>
                </a:solidFill>
                <a:latin typeface="한컴 고딕"/>
                <a:ea typeface="한컴 고딕"/>
              </a:rPr>
              <a:t>빗썸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en-US" altLang="ko-KR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API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통신 모듈 구현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활용할 매매 지표들을 찾음</a:t>
            </a:r>
          </a:p>
        </p:txBody>
      </p:sp>
      <p:sp>
        <p:nvSpPr>
          <p:cNvPr id="214" name="Google Shape;7672;p75"/>
          <p:cNvSpPr/>
          <p:nvPr/>
        </p:nvSpPr>
        <p:spPr>
          <a:xfrm>
            <a:off x="3688018" y="1050959"/>
            <a:ext cx="2153043" cy="101727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5" name="Google Shape;7675;p75"/>
          <p:cNvSpPr/>
          <p:nvPr/>
        </p:nvSpPr>
        <p:spPr>
          <a:xfrm rot="5400000">
            <a:off x="5798269" y="826832"/>
            <a:ext cx="642472" cy="55688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6" name="Google Shape;151;p36"/>
          <p:cNvSpPr txBox="1">
            <a:spLocks noGrp="1"/>
          </p:cNvSpPr>
          <p:nvPr/>
        </p:nvSpPr>
        <p:spPr>
          <a:xfrm>
            <a:off x="5823234" y="987552"/>
            <a:ext cx="595186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4~5</a:t>
            </a:r>
          </a:p>
        </p:txBody>
      </p:sp>
      <p:sp>
        <p:nvSpPr>
          <p:cNvPr id="217" name="Google Shape;7672;p75"/>
          <p:cNvSpPr/>
          <p:nvPr/>
        </p:nvSpPr>
        <p:spPr>
          <a:xfrm>
            <a:off x="1402914" y="1057866"/>
            <a:ext cx="1720075" cy="94821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8" name="Google Shape;151;p36"/>
          <p:cNvSpPr txBox="1">
            <a:spLocks noGrp="1"/>
          </p:cNvSpPr>
          <p:nvPr/>
        </p:nvSpPr>
        <p:spPr>
          <a:xfrm>
            <a:off x="4499990" y="1491615"/>
            <a:ext cx="3167433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매매 지표를 구현</a:t>
            </a:r>
            <a:b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kumimoji="0" lang="en-US" altLang="ko-KR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API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통신 모듈을 활용</a:t>
            </a:r>
            <a:b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kumimoji="0" lang="en-US" altLang="ko-KR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서버와 통신하기 위한 환경 구현</a:t>
            </a:r>
          </a:p>
        </p:txBody>
      </p:sp>
      <p:sp>
        <p:nvSpPr>
          <p:cNvPr id="219" name="Google Shape;7671;p75"/>
          <p:cNvSpPr/>
          <p:nvPr/>
        </p:nvSpPr>
        <p:spPr>
          <a:xfrm>
            <a:off x="6408750" y="1057866"/>
            <a:ext cx="2205425" cy="1153839"/>
          </a:xfrm>
          <a:custGeom>
            <a:avLst/>
            <a:gdLst/>
            <a:ahLst/>
            <a:cxnLst/>
            <a:rect l="l" t="t" r="r" b="b"/>
            <a:pathLst>
              <a:path w="86774" h="34353" extrusionOk="0">
                <a:moveTo>
                  <a:pt x="0" y="0"/>
                </a:moveTo>
                <a:lnTo>
                  <a:pt x="0" y="2705"/>
                </a:lnTo>
                <a:lnTo>
                  <a:pt x="45524" y="2705"/>
                </a:lnTo>
                <a:cubicBezTo>
                  <a:pt x="54991" y="2705"/>
                  <a:pt x="63674" y="6195"/>
                  <a:pt x="70545" y="11821"/>
                </a:cubicBezTo>
                <a:cubicBezTo>
                  <a:pt x="77415" y="17582"/>
                  <a:pt x="82284" y="25454"/>
                  <a:pt x="84177" y="34353"/>
                </a:cubicBezTo>
                <a:lnTo>
                  <a:pt x="86774" y="33920"/>
                </a:lnTo>
                <a:cubicBezTo>
                  <a:pt x="84854" y="24345"/>
                  <a:pt x="79579" y="15878"/>
                  <a:pt x="72249" y="9792"/>
                </a:cubicBezTo>
                <a:cubicBezTo>
                  <a:pt x="65027" y="3706"/>
                  <a:pt x="55668" y="0"/>
                  <a:pt x="45524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20" name="Google Shape;7675;p75"/>
          <p:cNvSpPr/>
          <p:nvPr/>
        </p:nvSpPr>
        <p:spPr>
          <a:xfrm rot="5400000">
            <a:off x="8273675" y="2260106"/>
            <a:ext cx="642472" cy="55688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21" name="Google Shape;151;p36"/>
          <p:cNvSpPr txBox="1">
            <a:spLocks noGrp="1"/>
          </p:cNvSpPr>
          <p:nvPr/>
        </p:nvSpPr>
        <p:spPr>
          <a:xfrm>
            <a:off x="8316467" y="2385499"/>
            <a:ext cx="586264" cy="40228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5~6</a:t>
            </a:r>
          </a:p>
        </p:txBody>
      </p:sp>
      <p:sp>
        <p:nvSpPr>
          <p:cNvPr id="222" name="Google Shape;151;p36"/>
          <p:cNvSpPr txBox="1">
            <a:spLocks noGrp="1"/>
          </p:cNvSpPr>
          <p:nvPr/>
        </p:nvSpPr>
        <p:spPr>
          <a:xfrm>
            <a:off x="5580140" y="2343263"/>
            <a:ext cx="2808351" cy="5165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서버를 구현하기 위한 조사</a:t>
            </a:r>
            <a:b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kumimoji="0" lang="en-US" altLang="ko-KR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서버와 메인 서버 통신 구현</a:t>
            </a:r>
          </a:p>
        </p:txBody>
      </p:sp>
      <p:sp>
        <p:nvSpPr>
          <p:cNvPr id="223" name="Google Shape;7671;p75"/>
          <p:cNvSpPr/>
          <p:nvPr/>
        </p:nvSpPr>
        <p:spPr>
          <a:xfrm rot="21499622" flipV="1">
            <a:off x="6109441" y="2859949"/>
            <a:ext cx="2556920" cy="732710"/>
          </a:xfrm>
          <a:custGeom>
            <a:avLst/>
            <a:gdLst/>
            <a:ahLst/>
            <a:cxnLst/>
            <a:rect l="l" t="t" r="r" b="b"/>
            <a:pathLst>
              <a:path w="86774" h="34353" extrusionOk="0">
                <a:moveTo>
                  <a:pt x="0" y="0"/>
                </a:moveTo>
                <a:lnTo>
                  <a:pt x="0" y="2705"/>
                </a:lnTo>
                <a:lnTo>
                  <a:pt x="45524" y="2705"/>
                </a:lnTo>
                <a:cubicBezTo>
                  <a:pt x="54991" y="2705"/>
                  <a:pt x="63674" y="6195"/>
                  <a:pt x="70545" y="11821"/>
                </a:cubicBezTo>
                <a:cubicBezTo>
                  <a:pt x="77415" y="17582"/>
                  <a:pt x="82284" y="25454"/>
                  <a:pt x="84177" y="34353"/>
                </a:cubicBezTo>
                <a:lnTo>
                  <a:pt x="86774" y="33920"/>
                </a:lnTo>
                <a:cubicBezTo>
                  <a:pt x="84854" y="24345"/>
                  <a:pt x="79579" y="15878"/>
                  <a:pt x="72249" y="9792"/>
                </a:cubicBezTo>
                <a:cubicBezTo>
                  <a:pt x="65027" y="3706"/>
                  <a:pt x="55668" y="0"/>
                  <a:pt x="45524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24" name="Google Shape;7675;p75"/>
          <p:cNvSpPr/>
          <p:nvPr/>
        </p:nvSpPr>
        <p:spPr>
          <a:xfrm rot="5400000">
            <a:off x="5519825" y="3334632"/>
            <a:ext cx="642472" cy="55688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25" name="Google Shape;151;p36"/>
          <p:cNvSpPr txBox="1">
            <a:spLocks noGrp="1"/>
          </p:cNvSpPr>
          <p:nvPr/>
        </p:nvSpPr>
        <p:spPr>
          <a:xfrm>
            <a:off x="5558650" y="3465650"/>
            <a:ext cx="578935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7~8</a:t>
            </a:r>
          </a:p>
        </p:txBody>
      </p:sp>
      <p:sp>
        <p:nvSpPr>
          <p:cNvPr id="226" name="Google Shape;151;p36"/>
          <p:cNvSpPr txBox="1">
            <a:spLocks noGrp="1"/>
          </p:cNvSpPr>
          <p:nvPr/>
        </p:nvSpPr>
        <p:spPr>
          <a:xfrm>
            <a:off x="5080255" y="3003804"/>
            <a:ext cx="1652015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인공지능 서버 개발</a:t>
            </a:r>
          </a:p>
        </p:txBody>
      </p:sp>
      <p:sp>
        <p:nvSpPr>
          <p:cNvPr id="227" name="Google Shape;7672;p75"/>
          <p:cNvSpPr/>
          <p:nvPr/>
        </p:nvSpPr>
        <p:spPr>
          <a:xfrm>
            <a:off x="3851910" y="3562750"/>
            <a:ext cx="1720075" cy="50325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28" name="Google Shape;7675;p75"/>
          <p:cNvSpPr/>
          <p:nvPr/>
        </p:nvSpPr>
        <p:spPr>
          <a:xfrm rot="5400000">
            <a:off x="3252231" y="3334632"/>
            <a:ext cx="642472" cy="556887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29" name="Google Shape;151;p36"/>
          <p:cNvSpPr txBox="1">
            <a:spLocks noGrp="1"/>
          </p:cNvSpPr>
          <p:nvPr/>
        </p:nvSpPr>
        <p:spPr>
          <a:xfrm>
            <a:off x="3272236" y="3465650"/>
            <a:ext cx="625869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7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9~10</a:t>
            </a:r>
          </a:p>
        </p:txBody>
      </p:sp>
      <p:sp>
        <p:nvSpPr>
          <p:cNvPr id="230" name="Google Shape;151;p36"/>
          <p:cNvSpPr txBox="1">
            <a:spLocks noGrp="1"/>
          </p:cNvSpPr>
          <p:nvPr/>
        </p:nvSpPr>
        <p:spPr>
          <a:xfrm>
            <a:off x="2847976" y="2313488"/>
            <a:ext cx="1652015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백테스팅을 통한 버그 및 개선</a:t>
            </a:r>
            <a:b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메인 프로그램과 상호통신 테스트</a:t>
            </a:r>
          </a:p>
        </p:txBody>
      </p:sp>
      <p:sp>
        <p:nvSpPr>
          <p:cNvPr id="232" name="Google Shape;7675;p75"/>
          <p:cNvSpPr/>
          <p:nvPr/>
        </p:nvSpPr>
        <p:spPr>
          <a:xfrm rot="5400000">
            <a:off x="853234" y="3202511"/>
            <a:ext cx="821085" cy="711706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33" name="Google Shape;151;p36"/>
          <p:cNvSpPr txBox="1">
            <a:spLocks noGrp="1"/>
          </p:cNvSpPr>
          <p:nvPr/>
        </p:nvSpPr>
        <p:spPr>
          <a:xfrm>
            <a:off x="861730" y="3465650"/>
            <a:ext cx="811298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6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11~12</a:t>
            </a:r>
          </a:p>
        </p:txBody>
      </p:sp>
      <p:sp>
        <p:nvSpPr>
          <p:cNvPr id="234" name="Google Shape;7672;p75"/>
          <p:cNvSpPr/>
          <p:nvPr/>
        </p:nvSpPr>
        <p:spPr>
          <a:xfrm>
            <a:off x="1619630" y="3558365"/>
            <a:ext cx="1675392" cy="54711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35" name="Google Shape;151;p36"/>
          <p:cNvSpPr txBox="1">
            <a:spLocks noGrp="1"/>
          </p:cNvSpPr>
          <p:nvPr/>
        </p:nvSpPr>
        <p:spPr>
          <a:xfrm>
            <a:off x="179390" y="2385498"/>
            <a:ext cx="2283239" cy="20697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MySQL DB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모델링</a:t>
            </a:r>
            <a:b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kumimoji="0" lang="en-US" altLang="ko-KR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DB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에 데이터 입력 구현</a:t>
            </a:r>
            <a:b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패널로 활용될 웹서버 구현</a:t>
            </a:r>
          </a:p>
        </p:txBody>
      </p:sp>
      <p:sp>
        <p:nvSpPr>
          <p:cNvPr id="236" name="Google Shape;7675;p75"/>
          <p:cNvSpPr/>
          <p:nvPr/>
        </p:nvSpPr>
        <p:spPr>
          <a:xfrm rot="5400000">
            <a:off x="1357298" y="4181651"/>
            <a:ext cx="821085" cy="711706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37" name="Google Shape;7672;p75"/>
          <p:cNvSpPr/>
          <p:nvPr/>
        </p:nvSpPr>
        <p:spPr>
          <a:xfrm rot="3485328">
            <a:off x="1323255" y="4024355"/>
            <a:ext cx="395338" cy="61196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38" name="Google Shape;151;p36"/>
          <p:cNvSpPr txBox="1">
            <a:spLocks noGrp="1"/>
          </p:cNvSpPr>
          <p:nvPr/>
        </p:nvSpPr>
        <p:spPr>
          <a:xfrm>
            <a:off x="1331550" y="4401780"/>
            <a:ext cx="864120" cy="3302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6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13~14</a:t>
            </a:r>
          </a:p>
        </p:txBody>
      </p:sp>
      <p:sp>
        <p:nvSpPr>
          <p:cNvPr id="239" name="Google Shape;151;p36"/>
          <p:cNvSpPr txBox="1">
            <a:spLocks noGrp="1"/>
          </p:cNvSpPr>
          <p:nvPr/>
        </p:nvSpPr>
        <p:spPr>
          <a:xfrm>
            <a:off x="1907667" y="4329741"/>
            <a:ext cx="3392728" cy="2582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최종 프로그램 개선 작업 </a:t>
            </a:r>
            <a:r>
              <a:rPr kumimoji="0" lang="en-US" altLang="ko-KR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&amp;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테스트</a:t>
            </a:r>
            <a:b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</a:b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최종 보고서 작성</a:t>
            </a:r>
          </a:p>
        </p:txBody>
      </p:sp>
      <p:sp>
        <p:nvSpPr>
          <p:cNvPr id="241" name="Google Shape;151;p36"/>
          <p:cNvSpPr txBox="1">
            <a:spLocks noGrp="1"/>
          </p:cNvSpPr>
          <p:nvPr/>
        </p:nvSpPr>
        <p:spPr>
          <a:xfrm>
            <a:off x="7164324" y="736197"/>
            <a:ext cx="2232279" cy="2513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rgbClr val="98DAE1"/>
                </a:solidFill>
                <a:latin typeface="한컴 고딕"/>
                <a:ea typeface="한컴 고딕"/>
              </a:rPr>
              <a:t>메인 프로그램 구현</a:t>
            </a:r>
          </a:p>
        </p:txBody>
      </p:sp>
      <p:sp>
        <p:nvSpPr>
          <p:cNvPr id="243" name="Google Shape;151;p36"/>
          <p:cNvSpPr txBox="1">
            <a:spLocks noGrp="1"/>
          </p:cNvSpPr>
          <p:nvPr/>
        </p:nvSpPr>
        <p:spPr>
          <a:xfrm>
            <a:off x="7452360" y="3651885"/>
            <a:ext cx="2232279" cy="2513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500" b="1" i="0" u="none" strike="noStrike" kern="0" cap="none" spc="0" normalizeH="0" baseline="0">
                <a:solidFill>
                  <a:srgbClr val="749BCE"/>
                </a:solidFill>
                <a:latin typeface="한컴 고딕"/>
                <a:ea typeface="한컴 고딕"/>
              </a:rPr>
              <a:t>AI</a:t>
            </a:r>
            <a:r>
              <a:rPr kumimoji="0" lang="ko-KR" altLang="en-US" sz="1500" b="1" i="0" u="none" strike="noStrike" kern="0" cap="none" spc="0" normalizeH="0" baseline="0">
                <a:solidFill>
                  <a:srgbClr val="749BCE"/>
                </a:solidFill>
                <a:latin typeface="한컴 고딕"/>
                <a:ea typeface="한컴 고딕"/>
              </a:rPr>
              <a:t> 서버 구현</a:t>
            </a:r>
          </a:p>
        </p:txBody>
      </p:sp>
      <p:sp>
        <p:nvSpPr>
          <p:cNvPr id="245" name="Google Shape;151;p36"/>
          <p:cNvSpPr txBox="1">
            <a:spLocks noGrp="1"/>
          </p:cNvSpPr>
          <p:nvPr/>
        </p:nvSpPr>
        <p:spPr>
          <a:xfrm>
            <a:off x="-648081" y="3651885"/>
            <a:ext cx="2232279" cy="2513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rgbClr val="749BCE"/>
                </a:solidFill>
                <a:latin typeface="한컴 고딕"/>
                <a:ea typeface="한컴 고딕"/>
              </a:rPr>
              <a:t>패널 구현</a:t>
            </a:r>
          </a:p>
        </p:txBody>
      </p:sp>
      <p:sp>
        <p:nvSpPr>
          <p:cNvPr id="247" name="Google Shape;151;p36"/>
          <p:cNvSpPr txBox="1">
            <a:spLocks noGrp="1"/>
          </p:cNvSpPr>
          <p:nvPr/>
        </p:nvSpPr>
        <p:spPr>
          <a:xfrm>
            <a:off x="7524369" y="4696692"/>
            <a:ext cx="2232279" cy="2513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rgbClr val="808080"/>
                </a:solidFill>
                <a:latin typeface="한컴 고딕"/>
                <a:ea typeface="한컴 고딕"/>
              </a:rPr>
              <a:t>최종 점검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1"/>
          <p:cNvSpPr/>
          <p:nvPr/>
        </p:nvSpPr>
        <p:spPr>
          <a:xfrm>
            <a:off x="3969300" y="756825"/>
            <a:ext cx="1205400" cy="12054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7" name="Google Shape;197;p41"/>
          <p:cNvSpPr txBox="1">
            <a:spLocks noGrp="1"/>
          </p:cNvSpPr>
          <p:nvPr>
            <p:ph type="title"/>
          </p:nvPr>
        </p:nvSpPr>
        <p:spPr>
          <a:xfrm>
            <a:off x="0" y="2132988"/>
            <a:ext cx="9144000" cy="14823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b="1">
                <a:solidFill>
                  <a:schemeClr val="lt1"/>
                </a:solidFill>
                <a:latin typeface="한컴 고딕"/>
                <a:ea typeface="한컴 고딕"/>
              </a:rPr>
              <a:t>프로젝트 구성요소 살펴보기</a:t>
            </a:r>
            <a:endParaRPr lang="ko-KR" altLang="en-US"/>
          </a:p>
        </p:txBody>
      </p:sp>
      <p:sp>
        <p:nvSpPr>
          <p:cNvPr id="198" name="Google Shape;198;p41"/>
          <p:cNvSpPr txBox="1">
            <a:spLocks noGrp="1"/>
          </p:cNvSpPr>
          <p:nvPr>
            <p:ph type="subTitle" idx="1"/>
          </p:nvPr>
        </p:nvSpPr>
        <p:spPr>
          <a:xfrm>
            <a:off x="0" y="3786075"/>
            <a:ext cx="9144000" cy="36987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/>
              <a:t>프로젝트에 구현된 전체적인 시스템을 살펴봄</a:t>
            </a:r>
          </a:p>
        </p:txBody>
      </p:sp>
      <p:sp>
        <p:nvSpPr>
          <p:cNvPr id="199" name="Google Shape;199;p41"/>
          <p:cNvSpPr txBox="1">
            <a:spLocks noGrp="1"/>
          </p:cNvSpPr>
          <p:nvPr>
            <p:ph type="title" idx="2"/>
          </p:nvPr>
        </p:nvSpPr>
        <p:spPr>
          <a:xfrm>
            <a:off x="3676950" y="912963"/>
            <a:ext cx="1790100" cy="8931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</a:t>
            </a:r>
            <a:r>
              <a:rPr lang="en-US" altLang="ko-KR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직사각형 208"/>
          <p:cNvSpPr/>
          <p:nvPr/>
        </p:nvSpPr>
        <p:spPr>
          <a:xfrm>
            <a:off x="0" y="1779651"/>
            <a:ext cx="4819610" cy="913248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4" name="타원 213"/>
          <p:cNvSpPr/>
          <p:nvPr/>
        </p:nvSpPr>
        <p:spPr>
          <a:xfrm>
            <a:off x="107442" y="1800225"/>
            <a:ext cx="864108" cy="864108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0" name="직사각형 209"/>
          <p:cNvSpPr/>
          <p:nvPr/>
        </p:nvSpPr>
        <p:spPr>
          <a:xfrm rot="20700000">
            <a:off x="4590957" y="1177851"/>
            <a:ext cx="4851654" cy="925840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1" name="직사각형 210"/>
          <p:cNvSpPr/>
          <p:nvPr/>
        </p:nvSpPr>
        <p:spPr>
          <a:xfrm rot="900000">
            <a:off x="4609154" y="2474012"/>
            <a:ext cx="4851654" cy="925840"/>
          </a:xfrm>
          <a:prstGeom prst="rect">
            <a:avLst/>
          </a:prstGeom>
          <a:solidFill>
            <a:srgbClr val="E4E4E4">
              <a:alpha val="25000"/>
            </a:srgbClr>
          </a:solidFill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79451" y="149907"/>
            <a:ext cx="7704000" cy="40559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>
                <a:solidFill>
                  <a:schemeClr val="lt1"/>
                </a:solidFill>
                <a:latin typeface="한컴 고딕"/>
                <a:ea typeface="한컴 고딕"/>
              </a:rPr>
              <a:t>[2.1]</a:t>
            </a:r>
            <a:r>
              <a:rPr lang="ko-KR" altLang="en-US">
                <a:solidFill>
                  <a:schemeClr val="lt1"/>
                </a:solidFill>
                <a:latin typeface="한컴 고딕"/>
                <a:ea typeface="한컴 고딕"/>
              </a:rPr>
              <a:t> 전체 시스템</a:t>
            </a:r>
          </a:p>
        </p:txBody>
      </p:sp>
      <p:sp>
        <p:nvSpPr>
          <p:cNvPr id="176" name="Google Shape;151;p36"/>
          <p:cNvSpPr txBox="1">
            <a:spLocks noGrp="1"/>
          </p:cNvSpPr>
          <p:nvPr/>
        </p:nvSpPr>
        <p:spPr>
          <a:xfrm>
            <a:off x="1043559" y="2775317"/>
            <a:ext cx="3456432" cy="6605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메인 프로그램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빗썸에 분석에 필요한 데이터 요청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</a:p>
        </p:txBody>
      </p:sp>
      <p:grpSp>
        <p:nvGrpSpPr>
          <p:cNvPr id="186" name="Google Shape;9673;p81"/>
          <p:cNvGrpSpPr/>
          <p:nvPr/>
        </p:nvGrpSpPr>
        <p:grpSpPr>
          <a:xfrm>
            <a:off x="2411730" y="1851660"/>
            <a:ext cx="710931" cy="714475"/>
            <a:chOff x="-62882848" y="2664925"/>
            <a:chExt cx="315850" cy="317425"/>
          </a:xfrm>
        </p:grpSpPr>
        <p:sp>
          <p:nvSpPr>
            <p:cNvPr id="187" name="Google Shape;9674;p81"/>
            <p:cNvSpPr/>
            <p:nvPr/>
          </p:nvSpPr>
          <p:spPr>
            <a:xfrm>
              <a:off x="-62882848" y="2664925"/>
              <a:ext cx="315850" cy="317425"/>
            </a:xfrm>
            <a:custGeom>
              <a:avLst/>
              <a:gdLst/>
              <a:ahLst/>
              <a:cxnLst/>
              <a:rect l="l" t="t" r="r" b="b"/>
              <a:pathLst>
                <a:path w="12634" h="12697" extrusionOk="0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88" name="Google Shape;9675;p81"/>
            <p:cNvSpPr/>
            <p:nvPr/>
          </p:nvSpPr>
          <p:spPr>
            <a:xfrm>
              <a:off x="-62756048" y="2702725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91" name="Google Shape;151;p36"/>
          <p:cNvSpPr txBox="1">
            <a:spLocks noGrp="1"/>
          </p:cNvSpPr>
          <p:nvPr/>
        </p:nvSpPr>
        <p:spPr>
          <a:xfrm>
            <a:off x="5436234" y="543019"/>
            <a:ext cx="3672396" cy="6605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웹 서버 프로그램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계산된 데이터를 기반으로 그래프로 표시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</a:p>
        </p:txBody>
      </p:sp>
      <p:grpSp>
        <p:nvGrpSpPr>
          <p:cNvPr id="192" name="Google Shape;11033;p85"/>
          <p:cNvGrpSpPr/>
          <p:nvPr/>
        </p:nvGrpSpPr>
        <p:grpSpPr>
          <a:xfrm>
            <a:off x="6876288" y="1202037"/>
            <a:ext cx="719720" cy="721632"/>
            <a:chOff x="-1333200" y="2770450"/>
            <a:chExt cx="291450" cy="292225"/>
          </a:xfrm>
        </p:grpSpPr>
        <p:sp>
          <p:nvSpPr>
            <p:cNvPr id="193" name="Google Shape;11034;p85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94" name="Google Shape;11035;p85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200" name="그룹 199"/>
          <p:cNvGrpSpPr/>
          <p:nvPr/>
        </p:nvGrpSpPr>
        <p:grpSpPr>
          <a:xfrm>
            <a:off x="6876288" y="2642217"/>
            <a:ext cx="769746" cy="721632"/>
            <a:chOff x="7236333" y="2283714"/>
            <a:chExt cx="769746" cy="721632"/>
          </a:xfrm>
        </p:grpSpPr>
        <p:sp>
          <p:nvSpPr>
            <p:cNvPr id="195" name="Google Shape;9199;p79"/>
            <p:cNvSpPr/>
            <p:nvPr/>
          </p:nvSpPr>
          <p:spPr>
            <a:xfrm>
              <a:off x="7236333" y="2283714"/>
              <a:ext cx="769746" cy="721632"/>
            </a:xfrm>
            <a:custGeom>
              <a:avLst/>
              <a:gdLst/>
              <a:ahLst/>
              <a:cxnLst/>
              <a:rect l="l" t="t" r="r" b="b"/>
              <a:pathLst>
                <a:path w="19326" h="18118" extrusionOk="0"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8193" y="12456"/>
                  </a:moveTo>
                  <a:lnTo>
                    <a:pt x="18193" y="13024"/>
                  </a:lnTo>
                  <a:cubicBezTo>
                    <a:pt x="18193" y="13335"/>
                    <a:pt x="17939" y="13588"/>
                    <a:pt x="17628" y="13588"/>
                  </a:cubicBez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1520" y="14720"/>
                  </a:moveTo>
                  <a:lnTo>
                    <a:pt x="12275" y="16985"/>
                  </a:ln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4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5325" y="18117"/>
                  </a:lnTo>
                  <a:cubicBezTo>
                    <a:pt x="15639" y="18117"/>
                    <a:pt x="15889" y="17864"/>
                    <a:pt x="15889" y="17553"/>
                  </a:cubicBezTo>
                  <a:cubicBezTo>
                    <a:pt x="15889" y="17239"/>
                    <a:pt x="15639" y="16985"/>
                    <a:pt x="15325" y="16985"/>
                  </a:cubicBezTo>
                  <a:lnTo>
                    <a:pt x="13468" y="16985"/>
                  </a:lnTo>
                  <a:lnTo>
                    <a:pt x="12713" y="14720"/>
                  </a:lnTo>
                  <a:lnTo>
                    <a:pt x="17628" y="14720"/>
                  </a:lnTo>
                  <a:cubicBezTo>
                    <a:pt x="18565" y="14720"/>
                    <a:pt x="19325" y="13960"/>
                    <a:pt x="19325" y="13024"/>
                  </a:cubicBezTo>
                  <a:lnTo>
                    <a:pt x="19325" y="1701"/>
                  </a:lnTo>
                  <a:cubicBezTo>
                    <a:pt x="19325" y="762"/>
                    <a:pt x="18565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rgbClr val="435D74"/>
                </a:solidFill>
              </a:endParaRPr>
            </a:p>
          </p:txBody>
        </p:sp>
        <p:grpSp>
          <p:nvGrpSpPr>
            <p:cNvPr id="196" name="Google Shape;10454;p83"/>
            <p:cNvGrpSpPr/>
            <p:nvPr/>
          </p:nvGrpSpPr>
          <p:grpSpPr>
            <a:xfrm>
              <a:off x="7488936" y="2355723"/>
              <a:ext cx="288696" cy="337515"/>
              <a:chOff x="-48237000" y="2342650"/>
              <a:chExt cx="256800" cy="300225"/>
            </a:xfrm>
          </p:grpSpPr>
          <p:sp>
            <p:nvSpPr>
              <p:cNvPr id="197" name="Google Shape;10455;p83"/>
              <p:cNvSpPr/>
              <p:nvPr/>
            </p:nvSpPr>
            <p:spPr>
              <a:xfrm>
                <a:off x="-48237000" y="2342650"/>
                <a:ext cx="256800" cy="300225"/>
              </a:xfrm>
              <a:custGeom>
                <a:avLst/>
                <a:gdLst/>
                <a:ahLst/>
                <a:cxnLst/>
                <a:rect l="l" t="t" r="r" b="b"/>
                <a:pathLst>
                  <a:path w="10272" h="12009" extrusionOk="0">
                    <a:moveTo>
                      <a:pt x="4507" y="679"/>
                    </a:moveTo>
                    <a:cubicBezTo>
                      <a:pt x="4774" y="679"/>
                      <a:pt x="5048" y="706"/>
                      <a:pt x="5325" y="762"/>
                    </a:cubicBezTo>
                    <a:cubicBezTo>
                      <a:pt x="6774" y="1077"/>
                      <a:pt x="7940" y="2274"/>
                      <a:pt x="8255" y="3723"/>
                    </a:cubicBezTo>
                    <a:cubicBezTo>
                      <a:pt x="8381" y="4227"/>
                      <a:pt x="8381" y="4763"/>
                      <a:pt x="8318" y="5267"/>
                    </a:cubicBezTo>
                    <a:cubicBezTo>
                      <a:pt x="8318" y="5330"/>
                      <a:pt x="8318" y="5424"/>
                      <a:pt x="8350" y="5487"/>
                    </a:cubicBezTo>
                    <a:lnTo>
                      <a:pt x="9263" y="7220"/>
                    </a:lnTo>
                    <a:cubicBezTo>
                      <a:pt x="9389" y="7441"/>
                      <a:pt x="9232" y="7756"/>
                      <a:pt x="8980" y="7756"/>
                    </a:cubicBezTo>
                    <a:lnTo>
                      <a:pt x="8034" y="7756"/>
                    </a:lnTo>
                    <a:cubicBezTo>
                      <a:pt x="7845" y="7756"/>
                      <a:pt x="7688" y="7913"/>
                      <a:pt x="7688" y="8102"/>
                    </a:cubicBezTo>
                    <a:lnTo>
                      <a:pt x="7688" y="9867"/>
                    </a:lnTo>
                    <a:lnTo>
                      <a:pt x="5892" y="9867"/>
                    </a:lnTo>
                    <a:cubicBezTo>
                      <a:pt x="5703" y="9867"/>
                      <a:pt x="5546" y="10024"/>
                      <a:pt x="5546" y="10213"/>
                    </a:cubicBezTo>
                    <a:lnTo>
                      <a:pt x="5546" y="11284"/>
                    </a:lnTo>
                    <a:lnTo>
                      <a:pt x="2049" y="11284"/>
                    </a:lnTo>
                    <a:lnTo>
                      <a:pt x="2049" y="7693"/>
                    </a:lnTo>
                    <a:cubicBezTo>
                      <a:pt x="2049" y="7598"/>
                      <a:pt x="2017" y="7504"/>
                      <a:pt x="1923" y="7441"/>
                    </a:cubicBezTo>
                    <a:cubicBezTo>
                      <a:pt x="1103" y="6685"/>
                      <a:pt x="631" y="5645"/>
                      <a:pt x="631" y="4542"/>
                    </a:cubicBezTo>
                    <a:cubicBezTo>
                      <a:pt x="631" y="2387"/>
                      <a:pt x="2372" y="679"/>
                      <a:pt x="4507" y="679"/>
                    </a:cubicBezTo>
                    <a:close/>
                    <a:moveTo>
                      <a:pt x="4570" y="0"/>
                    </a:moveTo>
                    <a:cubicBezTo>
                      <a:pt x="2059" y="0"/>
                      <a:pt x="1" y="1999"/>
                      <a:pt x="1" y="4542"/>
                    </a:cubicBezTo>
                    <a:cubicBezTo>
                      <a:pt x="1" y="5802"/>
                      <a:pt x="505" y="7000"/>
                      <a:pt x="1418" y="7850"/>
                    </a:cubicBezTo>
                    <a:lnTo>
                      <a:pt x="1418" y="11631"/>
                    </a:lnTo>
                    <a:cubicBezTo>
                      <a:pt x="1418" y="11851"/>
                      <a:pt x="1576" y="12009"/>
                      <a:pt x="1765" y="12009"/>
                    </a:cubicBezTo>
                    <a:lnTo>
                      <a:pt x="5987" y="12009"/>
                    </a:lnTo>
                    <a:cubicBezTo>
                      <a:pt x="6176" y="12009"/>
                      <a:pt x="6333" y="11851"/>
                      <a:pt x="6333" y="11631"/>
                    </a:cubicBezTo>
                    <a:lnTo>
                      <a:pt x="6333" y="10591"/>
                    </a:lnTo>
                    <a:lnTo>
                      <a:pt x="8097" y="10591"/>
                    </a:lnTo>
                    <a:cubicBezTo>
                      <a:pt x="8287" y="10591"/>
                      <a:pt x="8444" y="10434"/>
                      <a:pt x="8444" y="10213"/>
                    </a:cubicBezTo>
                    <a:lnTo>
                      <a:pt x="8444" y="8449"/>
                    </a:lnTo>
                    <a:lnTo>
                      <a:pt x="9043" y="8449"/>
                    </a:lnTo>
                    <a:cubicBezTo>
                      <a:pt x="9799" y="8417"/>
                      <a:pt x="10271" y="7598"/>
                      <a:pt x="9925" y="6874"/>
                    </a:cubicBezTo>
                    <a:lnTo>
                      <a:pt x="9043" y="5267"/>
                    </a:lnTo>
                    <a:cubicBezTo>
                      <a:pt x="9137" y="4700"/>
                      <a:pt x="9137" y="4164"/>
                      <a:pt x="9011" y="3597"/>
                    </a:cubicBezTo>
                    <a:cubicBezTo>
                      <a:pt x="8665" y="1864"/>
                      <a:pt x="7247" y="510"/>
                      <a:pt x="5546" y="100"/>
                    </a:cubicBezTo>
                    <a:cubicBezTo>
                      <a:pt x="5215" y="33"/>
                      <a:pt x="4889" y="0"/>
                      <a:pt x="45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8" name="Google Shape;10456;p83"/>
              <p:cNvSpPr/>
              <p:nvPr/>
            </p:nvSpPr>
            <p:spPr>
              <a:xfrm>
                <a:off x="-48195248" y="2377425"/>
                <a:ext cx="144150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766" h="5609" extrusionOk="0">
                    <a:moveTo>
                      <a:pt x="3214" y="757"/>
                    </a:moveTo>
                    <a:lnTo>
                      <a:pt x="3214" y="883"/>
                    </a:lnTo>
                    <a:cubicBezTo>
                      <a:pt x="3214" y="1040"/>
                      <a:pt x="3277" y="1135"/>
                      <a:pt x="3435" y="1198"/>
                    </a:cubicBezTo>
                    <a:cubicBezTo>
                      <a:pt x="3624" y="1261"/>
                      <a:pt x="3844" y="1387"/>
                      <a:pt x="4002" y="1513"/>
                    </a:cubicBezTo>
                    <a:cubicBezTo>
                      <a:pt x="4061" y="1553"/>
                      <a:pt x="4146" y="1593"/>
                      <a:pt x="4233" y="1593"/>
                    </a:cubicBezTo>
                    <a:cubicBezTo>
                      <a:pt x="4283" y="1593"/>
                      <a:pt x="4333" y="1579"/>
                      <a:pt x="4380" y="1545"/>
                    </a:cubicBezTo>
                    <a:lnTo>
                      <a:pt x="4506" y="1482"/>
                    </a:lnTo>
                    <a:lnTo>
                      <a:pt x="4852" y="2049"/>
                    </a:lnTo>
                    <a:lnTo>
                      <a:pt x="4726" y="2143"/>
                    </a:lnTo>
                    <a:cubicBezTo>
                      <a:pt x="4632" y="2206"/>
                      <a:pt x="4537" y="2364"/>
                      <a:pt x="4569" y="2490"/>
                    </a:cubicBezTo>
                    <a:cubicBezTo>
                      <a:pt x="4632" y="2710"/>
                      <a:pt x="4632" y="2899"/>
                      <a:pt x="4569" y="3120"/>
                    </a:cubicBezTo>
                    <a:cubicBezTo>
                      <a:pt x="4537" y="3277"/>
                      <a:pt x="4632" y="3403"/>
                      <a:pt x="4726" y="3466"/>
                    </a:cubicBezTo>
                    <a:lnTo>
                      <a:pt x="4852" y="3561"/>
                    </a:lnTo>
                    <a:lnTo>
                      <a:pt x="4506" y="4159"/>
                    </a:lnTo>
                    <a:lnTo>
                      <a:pt x="4380" y="4065"/>
                    </a:lnTo>
                    <a:cubicBezTo>
                      <a:pt x="4323" y="4037"/>
                      <a:pt x="4260" y="4021"/>
                      <a:pt x="4199" y="4021"/>
                    </a:cubicBezTo>
                    <a:cubicBezTo>
                      <a:pt x="4125" y="4021"/>
                      <a:pt x="4054" y="4044"/>
                      <a:pt x="4002" y="4096"/>
                    </a:cubicBezTo>
                    <a:cubicBezTo>
                      <a:pt x="3844" y="4254"/>
                      <a:pt x="3624" y="4348"/>
                      <a:pt x="3435" y="4411"/>
                    </a:cubicBezTo>
                    <a:cubicBezTo>
                      <a:pt x="3277" y="4475"/>
                      <a:pt x="3214" y="4632"/>
                      <a:pt x="3214" y="4727"/>
                    </a:cubicBezTo>
                    <a:lnTo>
                      <a:pt x="3214" y="4853"/>
                    </a:lnTo>
                    <a:lnTo>
                      <a:pt x="2489" y="4853"/>
                    </a:lnTo>
                    <a:lnTo>
                      <a:pt x="2489" y="4727"/>
                    </a:lnTo>
                    <a:cubicBezTo>
                      <a:pt x="2489" y="4569"/>
                      <a:pt x="2426" y="4475"/>
                      <a:pt x="2269" y="4411"/>
                    </a:cubicBezTo>
                    <a:cubicBezTo>
                      <a:pt x="2048" y="4348"/>
                      <a:pt x="1859" y="4222"/>
                      <a:pt x="1702" y="4096"/>
                    </a:cubicBezTo>
                    <a:cubicBezTo>
                      <a:pt x="1622" y="4057"/>
                      <a:pt x="1530" y="4017"/>
                      <a:pt x="1449" y="4017"/>
                    </a:cubicBezTo>
                    <a:cubicBezTo>
                      <a:pt x="1402" y="4017"/>
                      <a:pt x="1358" y="4030"/>
                      <a:pt x="1324" y="4065"/>
                    </a:cubicBezTo>
                    <a:lnTo>
                      <a:pt x="1198" y="4159"/>
                    </a:lnTo>
                    <a:lnTo>
                      <a:pt x="851" y="3561"/>
                    </a:lnTo>
                    <a:lnTo>
                      <a:pt x="946" y="3466"/>
                    </a:lnTo>
                    <a:cubicBezTo>
                      <a:pt x="1072" y="3403"/>
                      <a:pt x="1166" y="3246"/>
                      <a:pt x="1103" y="3120"/>
                    </a:cubicBezTo>
                    <a:cubicBezTo>
                      <a:pt x="1072" y="2899"/>
                      <a:pt x="1072" y="2710"/>
                      <a:pt x="1103" y="2490"/>
                    </a:cubicBezTo>
                    <a:cubicBezTo>
                      <a:pt x="1166" y="2332"/>
                      <a:pt x="1072" y="2206"/>
                      <a:pt x="946" y="2143"/>
                    </a:cubicBezTo>
                    <a:lnTo>
                      <a:pt x="851" y="2049"/>
                    </a:lnTo>
                    <a:lnTo>
                      <a:pt x="1198" y="1482"/>
                    </a:lnTo>
                    <a:lnTo>
                      <a:pt x="1324" y="1545"/>
                    </a:lnTo>
                    <a:cubicBezTo>
                      <a:pt x="1366" y="1573"/>
                      <a:pt x="1421" y="1588"/>
                      <a:pt x="1481" y="1588"/>
                    </a:cubicBezTo>
                    <a:cubicBezTo>
                      <a:pt x="1553" y="1588"/>
                      <a:pt x="1632" y="1565"/>
                      <a:pt x="1702" y="1513"/>
                    </a:cubicBezTo>
                    <a:cubicBezTo>
                      <a:pt x="1859" y="1356"/>
                      <a:pt x="2048" y="1261"/>
                      <a:pt x="2269" y="1198"/>
                    </a:cubicBezTo>
                    <a:cubicBezTo>
                      <a:pt x="2426" y="1135"/>
                      <a:pt x="2489" y="977"/>
                      <a:pt x="2489" y="883"/>
                    </a:cubicBezTo>
                    <a:lnTo>
                      <a:pt x="2489" y="757"/>
                    </a:lnTo>
                    <a:close/>
                    <a:moveTo>
                      <a:pt x="2174" y="1"/>
                    </a:moveTo>
                    <a:cubicBezTo>
                      <a:pt x="1985" y="1"/>
                      <a:pt x="1828" y="158"/>
                      <a:pt x="1828" y="379"/>
                    </a:cubicBezTo>
                    <a:lnTo>
                      <a:pt x="1828" y="599"/>
                    </a:lnTo>
                    <a:cubicBezTo>
                      <a:pt x="1702" y="631"/>
                      <a:pt x="1576" y="725"/>
                      <a:pt x="1513" y="788"/>
                    </a:cubicBezTo>
                    <a:lnTo>
                      <a:pt x="1324" y="694"/>
                    </a:lnTo>
                    <a:cubicBezTo>
                      <a:pt x="1265" y="658"/>
                      <a:pt x="1192" y="641"/>
                      <a:pt x="1122" y="641"/>
                    </a:cubicBezTo>
                    <a:cubicBezTo>
                      <a:pt x="1004" y="641"/>
                      <a:pt x="890" y="690"/>
                      <a:pt x="851" y="788"/>
                    </a:cubicBezTo>
                    <a:lnTo>
                      <a:pt x="126" y="2017"/>
                    </a:lnTo>
                    <a:cubicBezTo>
                      <a:pt x="63" y="2175"/>
                      <a:pt x="95" y="2427"/>
                      <a:pt x="253" y="2490"/>
                    </a:cubicBezTo>
                    <a:lnTo>
                      <a:pt x="442" y="2616"/>
                    </a:lnTo>
                    <a:lnTo>
                      <a:pt x="442" y="2994"/>
                    </a:lnTo>
                    <a:lnTo>
                      <a:pt x="253" y="3120"/>
                    </a:lnTo>
                    <a:cubicBezTo>
                      <a:pt x="95" y="3214"/>
                      <a:pt x="0" y="3435"/>
                      <a:pt x="126" y="3592"/>
                    </a:cubicBezTo>
                    <a:lnTo>
                      <a:pt x="851" y="4821"/>
                    </a:lnTo>
                    <a:cubicBezTo>
                      <a:pt x="894" y="4928"/>
                      <a:pt x="1024" y="4991"/>
                      <a:pt x="1152" y="4991"/>
                    </a:cubicBezTo>
                    <a:cubicBezTo>
                      <a:pt x="1213" y="4991"/>
                      <a:pt x="1273" y="4977"/>
                      <a:pt x="1324" y="4947"/>
                    </a:cubicBezTo>
                    <a:lnTo>
                      <a:pt x="1513" y="4821"/>
                    </a:lnTo>
                    <a:cubicBezTo>
                      <a:pt x="1639" y="4884"/>
                      <a:pt x="1733" y="4979"/>
                      <a:pt x="1828" y="5010"/>
                    </a:cubicBezTo>
                    <a:lnTo>
                      <a:pt x="1828" y="5262"/>
                    </a:lnTo>
                    <a:cubicBezTo>
                      <a:pt x="1828" y="5451"/>
                      <a:pt x="1985" y="5609"/>
                      <a:pt x="2174" y="5609"/>
                    </a:cubicBezTo>
                    <a:lnTo>
                      <a:pt x="3592" y="5609"/>
                    </a:lnTo>
                    <a:cubicBezTo>
                      <a:pt x="3781" y="5609"/>
                      <a:pt x="3939" y="5451"/>
                      <a:pt x="3939" y="5262"/>
                    </a:cubicBezTo>
                    <a:lnTo>
                      <a:pt x="3939" y="5010"/>
                    </a:lnTo>
                    <a:cubicBezTo>
                      <a:pt x="4065" y="4979"/>
                      <a:pt x="4191" y="4884"/>
                      <a:pt x="4254" y="4821"/>
                    </a:cubicBezTo>
                    <a:lnTo>
                      <a:pt x="4474" y="4947"/>
                    </a:lnTo>
                    <a:cubicBezTo>
                      <a:pt x="4524" y="4967"/>
                      <a:pt x="4580" y="4978"/>
                      <a:pt x="4637" y="4978"/>
                    </a:cubicBezTo>
                    <a:cubicBezTo>
                      <a:pt x="4759" y="4978"/>
                      <a:pt x="4882" y="4929"/>
                      <a:pt x="4947" y="4821"/>
                    </a:cubicBezTo>
                    <a:lnTo>
                      <a:pt x="5640" y="3592"/>
                    </a:lnTo>
                    <a:cubicBezTo>
                      <a:pt x="5734" y="3435"/>
                      <a:pt x="5671" y="3214"/>
                      <a:pt x="5514" y="3120"/>
                    </a:cubicBezTo>
                    <a:lnTo>
                      <a:pt x="5325" y="2994"/>
                    </a:lnTo>
                    <a:lnTo>
                      <a:pt x="5325" y="2616"/>
                    </a:lnTo>
                    <a:lnTo>
                      <a:pt x="5514" y="2490"/>
                    </a:lnTo>
                    <a:cubicBezTo>
                      <a:pt x="5671" y="2427"/>
                      <a:pt x="5766" y="2206"/>
                      <a:pt x="5640" y="2017"/>
                    </a:cubicBezTo>
                    <a:lnTo>
                      <a:pt x="4947" y="788"/>
                    </a:lnTo>
                    <a:cubicBezTo>
                      <a:pt x="4887" y="689"/>
                      <a:pt x="4777" y="627"/>
                      <a:pt x="4664" y="627"/>
                    </a:cubicBezTo>
                    <a:cubicBezTo>
                      <a:pt x="4598" y="627"/>
                      <a:pt x="4532" y="648"/>
                      <a:pt x="4474" y="694"/>
                    </a:cubicBezTo>
                    <a:lnTo>
                      <a:pt x="4254" y="788"/>
                    </a:lnTo>
                    <a:cubicBezTo>
                      <a:pt x="4159" y="725"/>
                      <a:pt x="4033" y="631"/>
                      <a:pt x="3939" y="599"/>
                    </a:cubicBezTo>
                    <a:lnTo>
                      <a:pt x="3939" y="379"/>
                    </a:lnTo>
                    <a:cubicBezTo>
                      <a:pt x="3939" y="158"/>
                      <a:pt x="3781" y="1"/>
                      <a:pt x="359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199" name="Google Shape;10457;p83"/>
              <p:cNvSpPr/>
              <p:nvPr/>
            </p:nvSpPr>
            <p:spPr>
              <a:xfrm>
                <a:off x="-48150352" y="2422325"/>
                <a:ext cx="52775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112" extrusionOk="0">
                    <a:moveTo>
                      <a:pt x="1040" y="662"/>
                    </a:moveTo>
                    <a:cubicBezTo>
                      <a:pt x="1260" y="662"/>
                      <a:pt x="1418" y="820"/>
                      <a:pt x="1418" y="1009"/>
                    </a:cubicBezTo>
                    <a:cubicBezTo>
                      <a:pt x="1418" y="1198"/>
                      <a:pt x="1260" y="1355"/>
                      <a:pt x="1040" y="1355"/>
                    </a:cubicBezTo>
                    <a:cubicBezTo>
                      <a:pt x="851" y="1355"/>
                      <a:pt x="693" y="1198"/>
                      <a:pt x="693" y="1009"/>
                    </a:cubicBezTo>
                    <a:cubicBezTo>
                      <a:pt x="693" y="820"/>
                      <a:pt x="851" y="662"/>
                      <a:pt x="1040" y="662"/>
                    </a:cubicBezTo>
                    <a:close/>
                    <a:moveTo>
                      <a:pt x="1040" y="1"/>
                    </a:moveTo>
                    <a:cubicBezTo>
                      <a:pt x="473" y="1"/>
                      <a:pt x="0" y="473"/>
                      <a:pt x="0" y="1040"/>
                    </a:cubicBezTo>
                    <a:cubicBezTo>
                      <a:pt x="0" y="1639"/>
                      <a:pt x="473" y="2111"/>
                      <a:pt x="1040" y="2111"/>
                    </a:cubicBezTo>
                    <a:cubicBezTo>
                      <a:pt x="1639" y="2111"/>
                      <a:pt x="2111" y="1639"/>
                      <a:pt x="2111" y="1040"/>
                    </a:cubicBezTo>
                    <a:cubicBezTo>
                      <a:pt x="2111" y="473"/>
                      <a:pt x="1639" y="1"/>
                      <a:pt x="10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202" name="Google Shape;151;p36"/>
          <p:cNvSpPr txBox="1">
            <a:spLocks noGrp="1"/>
          </p:cNvSpPr>
          <p:nvPr/>
        </p:nvSpPr>
        <p:spPr>
          <a:xfrm>
            <a:off x="5364162" y="3495407"/>
            <a:ext cx="3744468" cy="6605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AI</a:t>
            </a:r>
            <a:r>
              <a:rPr kumimoji="0" lang="ko-KR" altLang="en-US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서버 프로그램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en-US" altLang="ko-KR" sz="18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전달된 매매 데이터를 이용한 신경망 학습</a:t>
            </a: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exend Deca"/>
              <a:buNone/>
              <a:defRPr/>
            </a:pPr>
            <a:r>
              <a:rPr kumimoji="0" lang="ko-KR" altLang="en-US" sz="1500" b="1" i="0" u="none" strike="noStrike" kern="0" cap="none" spc="0" normalizeH="0" baseline="0" dirty="0">
                <a:solidFill>
                  <a:schemeClr val="lt1"/>
                </a:solidFill>
                <a:latin typeface="한컴 고딕"/>
                <a:ea typeface="한컴 고딕"/>
              </a:rPr>
              <a:t> </a:t>
            </a:r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451" y="1995678"/>
            <a:ext cx="720090" cy="412810"/>
          </a:xfrm>
          <a:prstGeom prst="rect">
            <a:avLst/>
          </a:prstGeom>
        </p:spPr>
      </p:pic>
      <p:sp>
        <p:nvSpPr>
          <p:cNvPr id="213" name="타원 212"/>
          <p:cNvSpPr/>
          <p:nvPr/>
        </p:nvSpPr>
        <p:spPr>
          <a:xfrm>
            <a:off x="4211955" y="1707642"/>
            <a:ext cx="1107605" cy="110760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12" name="그림 2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41061" y="1995678"/>
            <a:ext cx="879020" cy="504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Partup Presentation by Slidesgo">
  <a:themeElements>
    <a:clrScheme name="Simple Light">
      <a:dk1>
        <a:srgbClr val="20c8c8"/>
      </a:dk1>
      <a:lt1>
        <a:srgbClr val="ffffff"/>
      </a:lt1>
      <a:dk2>
        <a:srgbClr val="20c8c8"/>
      </a:dk2>
      <a:lt2>
        <a:srgbClr val="ffffff"/>
      </a:lt2>
      <a:accent1>
        <a:srgbClr val="03bfef"/>
      </a:accent1>
      <a:accent2>
        <a:srgbClr val="25347f"/>
      </a:accent2>
      <a:accent3>
        <a:srgbClr val="a34bd0"/>
      </a:accent3>
      <a:accent4>
        <a:srgbClr val="d827ad"/>
      </a:accent4>
      <a:accent5>
        <a:srgbClr val="ffffff"/>
      </a:accent5>
      <a:accent6>
        <a:srgbClr val="20c8c8"/>
      </a:accent6>
      <a:hlink>
        <a:srgbClr val="20c8c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1507</ep:Words>
  <ep:PresentationFormat>화면 슬라이드 쇼(16:9)</ep:PresentationFormat>
  <ep:Paragraphs>293</ep:Paragraphs>
  <ep:Slides>31</ep:Slides>
  <ep:Notes>31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ep:HeadingPairs>
  <ep:TitlesOfParts>
    <vt:vector size="32" baseType="lpstr">
      <vt:lpstr>Partup Presentation by Slidesgo</vt:lpstr>
      <vt:lpstr>졸업 프로젝트 최종 발표 프레젠테이션</vt:lpstr>
      <vt:lpstr>목차</vt:lpstr>
      <vt:lpstr>프로젝트 개요</vt:lpstr>
      <vt:lpstr>[1.1] 프로젝트 목표</vt:lpstr>
      <vt:lpstr>[1.2] 각 팀원들의 역할</vt:lpstr>
      <vt:lpstr>[1.3] 활용되는 기술들</vt:lpstr>
      <vt:lpstr>[1.4] 프로젝트 일정</vt:lpstr>
      <vt:lpstr>프로젝트 구성요소 살펴보기</vt:lpstr>
      <vt:lpstr>[2.1] 전체 시스템</vt:lpstr>
      <vt:lpstr>[2.1] 전체 시스템</vt:lpstr>
      <vt:lpstr>[2.1] 전체 시스템</vt:lpstr>
      <vt:lpstr>[2.2] 메인 프로그램</vt:lpstr>
      <vt:lpstr>[2.2] 메인 프로그램</vt:lpstr>
      <vt:lpstr>[2.2] 메인 프로그램</vt:lpstr>
      <vt:lpstr>[2.2] 메인 프로그램</vt:lpstr>
      <vt:lpstr>[2.2] 메인 프로그램</vt:lpstr>
      <vt:lpstr>[2.2] 메인 프로그램</vt:lpstr>
      <vt:lpstr>[2.2] 메인 프로그램</vt:lpstr>
      <vt:lpstr>[2.2] 메인 프로그램</vt:lpstr>
      <vt:lpstr>[2.3] AI 서버 프로그램</vt:lpstr>
      <vt:lpstr>[2.3] AI 서버 프로그램</vt:lpstr>
      <vt:lpstr>[2.3] AI 서버 프로그램</vt:lpstr>
      <vt:lpstr>[2.3] AI 서버 프로그램</vt:lpstr>
      <vt:lpstr>[2.3] AI 서버 프로그램</vt:lpstr>
      <vt:lpstr>[2.3] AI 서버 프로그램</vt:lpstr>
      <vt:lpstr>[2.4] 웹 서버 프로그램</vt:lpstr>
      <vt:lpstr>[2.4] 웹 서버 프로그램</vt:lpstr>
      <vt:lpstr>슬라이드 28</vt:lpstr>
      <vt:lpstr>슬라이드 29</vt:lpstr>
      <vt:lpstr>Q&amp;A</vt:lpstr>
      <vt:lpstr>Thanks!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sinsu</cp:lastModifiedBy>
  <dcterms:modified xsi:type="dcterms:W3CDTF">2021-07-15T18:07:55.656</dcterms:modified>
  <cp:revision>349</cp:revision>
  <dc:title>창의적 종합 설계 최종 발표 프레젠테이션</dc:title>
  <cp:version>1000.0000.01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